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97" r:id="rId1"/>
    <p:sldMasterId id="2147483708" r:id="rId2"/>
  </p:sldMasterIdLst>
  <p:notesMasterIdLst>
    <p:notesMasterId r:id="rId32"/>
  </p:notesMasterIdLst>
  <p:handoutMasterIdLst>
    <p:handoutMasterId r:id="rId33"/>
  </p:handoutMasterIdLst>
  <p:sldIdLst>
    <p:sldId id="318" r:id="rId3"/>
    <p:sldId id="496" r:id="rId4"/>
    <p:sldId id="321" r:id="rId5"/>
    <p:sldId id="322" r:id="rId6"/>
    <p:sldId id="323" r:id="rId7"/>
    <p:sldId id="324" r:id="rId8"/>
    <p:sldId id="281" r:id="rId9"/>
    <p:sldId id="338" r:id="rId10"/>
    <p:sldId id="594" r:id="rId11"/>
    <p:sldId id="581" r:id="rId12"/>
    <p:sldId id="587" r:id="rId13"/>
    <p:sldId id="586" r:id="rId14"/>
    <p:sldId id="585" r:id="rId15"/>
    <p:sldId id="588" r:id="rId16"/>
    <p:sldId id="589" r:id="rId17"/>
    <p:sldId id="516" r:id="rId18"/>
    <p:sldId id="590" r:id="rId19"/>
    <p:sldId id="593" r:id="rId20"/>
    <p:sldId id="591" r:id="rId21"/>
    <p:sldId id="582" r:id="rId22"/>
    <p:sldId id="567" r:id="rId23"/>
    <p:sldId id="572" r:id="rId24"/>
    <p:sldId id="536" r:id="rId25"/>
    <p:sldId id="528" r:id="rId26"/>
    <p:sldId id="568" r:id="rId27"/>
    <p:sldId id="529" r:id="rId28"/>
    <p:sldId id="599" r:id="rId29"/>
    <p:sldId id="554" r:id="rId30"/>
    <p:sldId id="578" r:id="rId31"/>
  </p:sldIdLst>
  <p:sldSz cx="9144000" cy="5143500" type="screen16x9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28" userDrawn="1">
          <p15:clr>
            <a:srgbClr val="A4A3A4"/>
          </p15:clr>
        </p15:guide>
        <p15:guide id="2" pos="51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6666"/>
    <a:srgbClr val="0000FF"/>
    <a:srgbClr val="FFFF00"/>
    <a:srgbClr val="3366CC"/>
    <a:srgbClr val="006699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90" autoAdjust="0"/>
    <p:restoredTop sz="72542" autoAdjust="0"/>
  </p:normalViewPr>
  <p:slideViewPr>
    <p:cSldViewPr snapToGrid="0" snapToObjects="1">
      <p:cViewPr varScale="1">
        <p:scale>
          <a:sx n="80" d="100"/>
          <a:sy n="80" d="100"/>
        </p:scale>
        <p:origin x="90" y="480"/>
      </p:cViewPr>
      <p:guideLst>
        <p:guide orient="horz" pos="828"/>
        <p:guide pos="518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7338"/>
    </p:cViewPr>
  </p:sorterViewPr>
  <p:notesViewPr>
    <p:cSldViewPr snapToGrid="0" snapToObjects="1">
      <p:cViewPr varScale="1">
        <p:scale>
          <a:sx n="77" d="100"/>
          <a:sy n="77" d="100"/>
        </p:scale>
        <p:origin x="231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62ED4B4-AE5B-6B4F-B284-D360CECFC5EE}" type="datetimeFigureOut">
              <a:rPr lang="en-US" smtClean="0"/>
              <a:pPr/>
              <a:t>11/30/2021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D559BEF-3B75-984C-AFD0-7EAD12661D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9826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eader Placeholder 7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10" name="Slide Image Placeholder 9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D6A046E-4CD1-4968-A319-7B708A3C8F2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D130FCE-8F16-4A2F-9E52-932210CA0C85}" type="datetimeFigureOut">
              <a:rPr lang="en-US" smtClean="0"/>
              <a:pPr/>
              <a:t>11/30/2021</a:t>
            </a:fld>
            <a:endParaRPr lang="en-US" dirty="0"/>
          </a:p>
        </p:txBody>
      </p:sp>
      <p:sp>
        <p:nvSpPr>
          <p:cNvPr id="14" name="Notes Placeholder 13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557265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800" b="1" kern="1200" baseline="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b="1" kern="1200" baseline="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b="1" kern="1200" baseline="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b="1" kern="1200" baseline="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b="1" kern="1200" baseline="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/>
          <a:lstStyle/>
          <a:p>
            <a:r>
              <a:rPr lang="en-US" b="1" u="none" dirty="0">
                <a:cs typeface="Calibri"/>
              </a:rPr>
              <a:t>https://meet.google.com/yaq-imoy-yyz</a:t>
            </a:r>
          </a:p>
          <a:p>
            <a:endParaRPr lang="en-US" b="1" u="none" dirty="0">
              <a:cs typeface="Calibri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u="none" dirty="0" err="1">
                <a:cs typeface="Calibri"/>
              </a:rPr>
              <a:t>yaq-imoy-yyz</a:t>
            </a:r>
            <a:endParaRPr lang="en-US" b="1" u="none">
              <a:cs typeface="Calibri"/>
            </a:endParaRPr>
          </a:p>
          <a:p>
            <a:endParaRPr lang="en-US" b="1" u="none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/>
          <a:lstStyle/>
          <a:p>
            <a:fld id="{C7C1F54D-9D18-1946-9E2F-18E947461C7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4335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PMI Is private mortgage insurance</a:t>
            </a:r>
          </a:p>
          <a:p>
            <a:r>
              <a:rPr lang="en-US" dirty="0"/>
              <a:t>Most cash contributions allowed up to 100% of AGI </a:t>
            </a:r>
          </a:p>
          <a:p>
            <a:r>
              <a:rPr lang="en-US" dirty="0"/>
              <a:t>TY2020 and TY2021 only</a:t>
            </a:r>
          </a:p>
          <a:p>
            <a:r>
              <a:rPr lang="en-US" dirty="0"/>
              <a:t>Reverts to 60% for 2022 – 2025, then back to 50% in 2026 and thereafter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6A046E-4CD1-4968-A319-7B708A3C8F2A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8492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Could be called EIP3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6A046E-4CD1-4968-A319-7B708A3C8F2A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218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 specific anti-abuse</a:t>
            </a:r>
            <a:r>
              <a:rPr lang="en-US" baseline="0" dirty="0"/>
              <a:t> </a:t>
            </a:r>
            <a:r>
              <a:rPr lang="en-US" dirty="0"/>
              <a:t>rules issued to date.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046E-4CD1-4968-A319-7B708A3C8F2A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1042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Premium Tax Credits info also in f4012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6A046E-4CD1-4968-A319-7B708A3C8F2A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2432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Sick and family leave, 4491 sec 28-6</a:t>
            </a:r>
          </a:p>
          <a:p>
            <a:r>
              <a:rPr lang="en-US" dirty="0"/>
              <a:t>These are actually two different credits</a:t>
            </a:r>
          </a:p>
          <a:p>
            <a:r>
              <a:rPr lang="en-US" dirty="0"/>
              <a:t>Sick leave second round is 10 days</a:t>
            </a:r>
          </a:p>
          <a:p>
            <a:r>
              <a:rPr lang="en-US" dirty="0"/>
              <a:t>Can elect to use prior years net earnings from Self-employment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6A046E-4CD1-4968-A319-7B708A3C8F2A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3417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Talk to Cheryl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6A046E-4CD1-4968-A319-7B708A3C8F2A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2285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8829967"/>
            <a:ext cx="3037840" cy="466433"/>
          </a:xfrm>
        </p:spPr>
        <p:txBody>
          <a:bodyPr/>
          <a:lstStyle/>
          <a:p>
            <a:fld id="{4D6A046E-4CD1-4968-A319-7B708A3C8F2A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6097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046E-4CD1-4968-A319-7B708A3C8F2A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1726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Draft F8915-F just released – may change</a:t>
            </a:r>
            <a:r>
              <a:rPr lang="en-US" baseline="0" dirty="0"/>
              <a:t> when finalized.</a:t>
            </a:r>
          </a:p>
          <a:p>
            <a:r>
              <a:rPr lang="en-US" baseline="0" dirty="0"/>
              <a:t>Have no info on whether TSO will bring forward any information from 2020; may be just a warning: “filed 8915-E in 2020.”</a:t>
            </a:r>
          </a:p>
          <a:p>
            <a:endParaRPr lang="en-US" baseline="0" dirty="0"/>
          </a:p>
          <a:p>
            <a:r>
              <a:rPr lang="en-US" baseline="0" dirty="0"/>
              <a:t>Current form on IRS site is 2020, there could be an updated version in the future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046E-4CD1-4968-A319-7B708A3C8F2A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1257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IRC</a:t>
            </a:r>
            <a:r>
              <a:rPr lang="en-US" baseline="0" dirty="0"/>
              <a:t> §72(t)(2)</a:t>
            </a:r>
          </a:p>
          <a:p>
            <a:r>
              <a:rPr lang="en-US" baseline="0" dirty="0"/>
              <a:t>For </a:t>
            </a:r>
            <a:r>
              <a:rPr lang="en-US" baseline="0" dirty="0" err="1"/>
              <a:t>CRDs</a:t>
            </a:r>
            <a:r>
              <a:rPr lang="en-US" baseline="0" dirty="0"/>
              <a:t>, if 2021 repayments exceed 2021 taxable amount, can carry back or carry forward the excess.</a:t>
            </a:r>
          </a:p>
          <a:p>
            <a:r>
              <a:rPr lang="en-US" baseline="0" dirty="0"/>
              <a:t>A carryback will require an amended return.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046E-4CD1-4968-A319-7B708A3C8F2A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921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8829967"/>
            <a:ext cx="3037840" cy="466433"/>
          </a:xfrm>
        </p:spPr>
        <p:txBody>
          <a:bodyPr/>
          <a:lstStyle/>
          <a:p>
            <a:fld id="{4D6A046E-4CD1-4968-A319-7B708A3C8F2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5599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Caution</a:t>
            </a:r>
            <a:r>
              <a:rPr lang="en-US" baseline="0" dirty="0"/>
              <a:t> f</a:t>
            </a:r>
            <a:r>
              <a:rPr lang="en-US" dirty="0"/>
              <a:t>or states that do MFS</a:t>
            </a:r>
          </a:p>
          <a:p>
            <a:r>
              <a:rPr lang="en-US" dirty="0"/>
              <a:t>These same limits for MFS apply to traditional IRA deductibility</a:t>
            </a:r>
          </a:p>
          <a:p>
            <a:r>
              <a:rPr lang="en-US" dirty="0"/>
              <a:t>TaxSlayer limits the deduction</a:t>
            </a:r>
            <a:r>
              <a:rPr lang="en-US" baseline="0" dirty="0"/>
              <a:t> but does not kick out the excess contribution to F5329 for either traditional or Roth</a:t>
            </a:r>
          </a:p>
          <a:p>
            <a:r>
              <a:rPr lang="en-US" baseline="0" dirty="0"/>
              <a:t>If over-contribute to a Roth, TaxSlayer does not limit the Roth contribution for Retirement Savings Credit!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A046E-4CD1-4968-A319-7B708A3C8F2A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7312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23895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 Dependent filing threshold Pub 4012 Tab A Chart B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6A046E-4CD1-4968-A319-7B708A3C8F2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501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8918575"/>
            <a:ext cx="3078163" cy="46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65515" indent="-294429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77715" indent="-235543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48801" indent="-235543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19887" indent="-235543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90973" indent="-23554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62059" indent="-23554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33145" indent="-23554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4231" indent="-23554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0EA2CE-2921-4463-8B51-E1D8EC468CF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735013" y="1173163"/>
            <a:ext cx="5632450" cy="31686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9613" y="4518025"/>
            <a:ext cx="5683250" cy="3697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F3B8E3-E4D0-4A6A-AE10-5DA54DD9ABF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11/30/2021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14499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/>
          <a:lstStyle/>
          <a:p>
            <a:r>
              <a:rPr lang="en-US" dirty="0"/>
              <a:t>Seems like a lot, but most are easy-do’s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</p:spPr>
        <p:txBody>
          <a:bodyPr/>
          <a:lstStyle/>
          <a:p>
            <a:fld id="{4D6A046E-4CD1-4968-A319-7B708A3C8F2A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592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6A046E-4CD1-4968-A319-7B708A3C8F2A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6926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</p:spPr>
        <p:txBody>
          <a:bodyPr/>
          <a:lstStyle/>
          <a:p>
            <a:r>
              <a:rPr lang="en-US" dirty="0"/>
              <a:t>Student debt is for 5 </a:t>
            </a:r>
            <a:r>
              <a:rPr lang="en-US" dirty="0" err="1"/>
              <a:t>yrs</a:t>
            </a:r>
            <a:r>
              <a:rPr lang="en-US" dirty="0"/>
              <a:t>, </a:t>
            </a:r>
          </a:p>
          <a:p>
            <a:endParaRPr lang="en-US" dirty="0"/>
          </a:p>
          <a:p>
            <a:r>
              <a:rPr lang="en-US" dirty="0"/>
              <a:t>Discharge of main home debit is for 5 years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8829967"/>
            <a:ext cx="3037840" cy="466433"/>
          </a:xfrm>
        </p:spPr>
        <p:txBody>
          <a:bodyPr/>
          <a:lstStyle/>
          <a:p>
            <a:fld id="{4D6A046E-4CD1-4968-A319-7B708A3C8F2A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6930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Assistance to pay rent, utilities, home energy expenses and other related expenses</a:t>
            </a:r>
            <a:endParaRPr lang="en-US" sz="1800" b="0" i="0" u="none" strike="noStrike" dirty="0">
              <a:solidFill>
                <a:srgbClr val="CF2124"/>
              </a:solidFill>
              <a:effectLst/>
              <a:latin typeface="Noto Sans Symbol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6A046E-4CD1-4968-A319-7B708A3C8F2A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1229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50279" rtl="0" fontAlgn="base">
              <a:spcBef>
                <a:spcPts val="675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Business Meals Must be provided by a restaurant and Reverts to 50% for 2023</a:t>
            </a:r>
            <a:endParaRPr lang="en-US" sz="1800" b="0" i="0" u="none" strike="noStrike" dirty="0">
              <a:solidFill>
                <a:srgbClr val="CF2124"/>
              </a:solidFill>
              <a:effectLst/>
              <a:latin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6A046E-4CD1-4968-A319-7B708A3C8F2A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44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13253"/>
            <a:ext cx="9144000" cy="99538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Rectangle 6"/>
          <p:cNvSpPr/>
          <p:nvPr/>
        </p:nvSpPr>
        <p:spPr>
          <a:xfrm>
            <a:off x="2" y="914233"/>
            <a:ext cx="6599583" cy="2926080"/>
          </a:xfrm>
          <a:prstGeom prst="rect">
            <a:avLst/>
          </a:prstGeom>
          <a:solidFill>
            <a:srgbClr val="CF2124"/>
          </a:solidFill>
          <a:ln>
            <a:solidFill>
              <a:srgbClr val="CF212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7378" y="2773005"/>
            <a:ext cx="5224831" cy="83462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" y="3792016"/>
            <a:ext cx="6599583" cy="65111"/>
          </a:xfrm>
          <a:prstGeom prst="rect">
            <a:avLst/>
          </a:prstGeom>
          <a:solidFill>
            <a:srgbClr val="CF21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0" name="Rectangle 9"/>
          <p:cNvSpPr/>
          <p:nvPr/>
        </p:nvSpPr>
        <p:spPr>
          <a:xfrm>
            <a:off x="2" y="3792015"/>
            <a:ext cx="6599583" cy="65111"/>
          </a:xfrm>
          <a:prstGeom prst="rect">
            <a:avLst/>
          </a:prstGeom>
          <a:solidFill>
            <a:srgbClr val="CF21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85843" y="1406634"/>
            <a:ext cx="5227900" cy="914400"/>
          </a:xfrm>
        </p:spPr>
        <p:txBody>
          <a:bodyPr>
            <a:noAutofit/>
          </a:bodyPr>
          <a:lstStyle>
            <a:lvl1pPr algn="ctr">
              <a:defRPr sz="33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Rectangle 8"/>
          <p:cNvSpPr/>
          <p:nvPr/>
        </p:nvSpPr>
        <p:spPr>
          <a:xfrm>
            <a:off x="1" y="3810413"/>
            <a:ext cx="6601968" cy="59800"/>
          </a:xfrm>
          <a:prstGeom prst="rect">
            <a:avLst/>
          </a:prstGeom>
          <a:solidFill>
            <a:srgbClr val="8417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35DA8A-33AB-4BB7-B597-78848EBB2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4A891-8F57-4C01-93C9-36AF89FC5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AZ State Training 2021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3D62BBF-1A0F-4AF2-AA45-90497A67B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712006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13253"/>
            <a:ext cx="9144000" cy="99538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sz="1350" dirty="0"/>
          </a:p>
        </p:txBody>
      </p:sp>
      <p:sp>
        <p:nvSpPr>
          <p:cNvPr id="7" name="Rectangle 6"/>
          <p:cNvSpPr/>
          <p:nvPr/>
        </p:nvSpPr>
        <p:spPr>
          <a:xfrm>
            <a:off x="2" y="914233"/>
            <a:ext cx="6599583" cy="2926080"/>
          </a:xfrm>
          <a:prstGeom prst="rect">
            <a:avLst/>
          </a:prstGeom>
          <a:solidFill>
            <a:srgbClr val="CF2124"/>
          </a:solidFill>
          <a:ln>
            <a:solidFill>
              <a:srgbClr val="CF212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sz="135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7379" y="2773006"/>
            <a:ext cx="5224831" cy="83462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34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" y="3792017"/>
            <a:ext cx="6599583" cy="65111"/>
          </a:xfrm>
          <a:prstGeom prst="rect">
            <a:avLst/>
          </a:prstGeom>
          <a:solidFill>
            <a:srgbClr val="CF21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sz="1350" dirty="0"/>
          </a:p>
        </p:txBody>
      </p:sp>
      <p:sp>
        <p:nvSpPr>
          <p:cNvPr id="10" name="Rectangle 9"/>
          <p:cNvSpPr/>
          <p:nvPr/>
        </p:nvSpPr>
        <p:spPr>
          <a:xfrm>
            <a:off x="2" y="3792016"/>
            <a:ext cx="6599583" cy="65111"/>
          </a:xfrm>
          <a:prstGeom prst="rect">
            <a:avLst/>
          </a:prstGeom>
          <a:solidFill>
            <a:srgbClr val="CF21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sz="135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85844" y="1406634"/>
            <a:ext cx="5227900" cy="914400"/>
          </a:xfrm>
        </p:spPr>
        <p:txBody>
          <a:bodyPr>
            <a:noAutofit/>
          </a:bodyPr>
          <a:lstStyle>
            <a:lvl1pPr algn="ctr"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" y="3810414"/>
            <a:ext cx="6601968" cy="59800"/>
          </a:xfrm>
          <a:prstGeom prst="rect">
            <a:avLst/>
          </a:prstGeom>
          <a:solidFill>
            <a:srgbClr val="8417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114726364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7C2F155-797B-44F8-A140-2870BAD750A0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>
            <a:lvl4pPr marL="1458479" indent="-170256">
              <a:defRPr/>
            </a:lvl4pPr>
            <a:lvl5pPr marL="1797799" indent="-170256">
              <a:tabLst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619534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4E248-BE6C-41F4-8799-BDA0EE767185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962026" y="1315641"/>
            <a:ext cx="3497580" cy="30170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797030" y="1315641"/>
            <a:ext cx="3497580" cy="30170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6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pos="1067">
          <p15:clr>
            <a:srgbClr val="FBAE40"/>
          </p15:clr>
        </p15:guide>
        <p15:guide id="6" pos="9259">
          <p15:clr>
            <a:srgbClr val="FBAE40"/>
          </p15:clr>
        </p15:guide>
        <p15:guide id="7" pos="600">
          <p15:clr>
            <a:srgbClr val="FBAE40"/>
          </p15:clr>
        </p15:guide>
        <p15:guide id="8" pos="5208">
          <p15:clr>
            <a:srgbClr val="FBAE40"/>
          </p15:clr>
        </p15:guide>
        <p15:guide id="9" orient="horz" pos="828">
          <p15:clr>
            <a:srgbClr val="FBAE40"/>
          </p15:clr>
        </p15:guide>
        <p15:guide id="10" pos="800">
          <p15:clr>
            <a:srgbClr val="FBAE40"/>
          </p15:clr>
        </p15:guide>
        <p15:guide id="11" pos="694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2501" y="1151335"/>
            <a:ext cx="3497580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100" b="1"/>
            </a:lvl1pPr>
            <a:lvl2pPr marL="342884" indent="0">
              <a:buNone/>
              <a:defRPr sz="1500" b="1"/>
            </a:lvl2pPr>
            <a:lvl3pPr marL="685767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6463" y="1151335"/>
            <a:ext cx="3497580" cy="47982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342884" indent="0">
              <a:buNone/>
              <a:defRPr sz="1500" b="1"/>
            </a:lvl2pPr>
            <a:lvl3pPr marL="685767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4E248-BE6C-41F4-8799-BDA0EE767185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52501" y="1631159"/>
            <a:ext cx="3498056" cy="2834879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4806463" y="1631159"/>
            <a:ext cx="3497580" cy="2834879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85094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A7B4E248-BE6C-41F4-8799-BDA0EE767185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959125" y="1321077"/>
            <a:ext cx="7315200" cy="16659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958851" y="3081341"/>
            <a:ext cx="7315200" cy="13350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9745283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77D6-79F1-44C5-B847-739AC599D04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083816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5" pos="1067">
          <p15:clr>
            <a:srgbClr val="FBAE40"/>
          </p15:clr>
        </p15:guide>
        <p15:guide id="6" pos="9259">
          <p15:clr>
            <a:srgbClr val="FBAE40"/>
          </p15:clr>
        </p15:guide>
        <p15:guide id="7" pos="600">
          <p15:clr>
            <a:srgbClr val="FBAE40"/>
          </p15:clr>
        </p15:guide>
        <p15:guide id="8" pos="5208">
          <p15:clr>
            <a:srgbClr val="FBAE40"/>
          </p15:clr>
        </p15:guide>
        <p15:guide id="9" orient="horz" pos="828">
          <p15:clr>
            <a:srgbClr val="FBAE40"/>
          </p15:clr>
        </p15:guide>
        <p15:guide id="10" pos="800">
          <p15:clr>
            <a:srgbClr val="FBAE40"/>
          </p15:clr>
        </p15:guide>
        <p15:guide id="11" pos="694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D62B-19B4-442C-89CF-6B9F96250C5C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-13252"/>
            <a:ext cx="9144000" cy="92102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sz="1350" dirty="0"/>
          </a:p>
        </p:txBody>
      </p:sp>
      <p:sp>
        <p:nvSpPr>
          <p:cNvPr id="6" name="Rectangle 5"/>
          <p:cNvSpPr/>
          <p:nvPr/>
        </p:nvSpPr>
        <p:spPr>
          <a:xfrm>
            <a:off x="0" y="-13252"/>
            <a:ext cx="9144000" cy="11443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643742706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d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74207" y="4698978"/>
            <a:ext cx="388559" cy="273844"/>
          </a:xfrm>
        </p:spPr>
        <p:txBody>
          <a:bodyPr/>
          <a:lstStyle/>
          <a:p>
            <a:fld id="{A7B4E248-BE6C-41F4-8799-BDA0EE767185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-13252"/>
            <a:ext cx="9144000" cy="92102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sz="1050" dirty="0"/>
          </a:p>
        </p:txBody>
      </p:sp>
      <p:sp>
        <p:nvSpPr>
          <p:cNvPr id="6" name="Rectangle 5"/>
          <p:cNvSpPr/>
          <p:nvPr/>
        </p:nvSpPr>
        <p:spPr>
          <a:xfrm>
            <a:off x="0" y="-13252"/>
            <a:ext cx="9144000" cy="110375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sz="1050" dirty="0"/>
          </a:p>
        </p:txBody>
      </p:sp>
      <p:sp>
        <p:nvSpPr>
          <p:cNvPr id="7" name="Rectangle 6"/>
          <p:cNvSpPr/>
          <p:nvPr/>
        </p:nvSpPr>
        <p:spPr>
          <a:xfrm rot="16200000">
            <a:off x="-2121407" y="2107923"/>
            <a:ext cx="5157216" cy="914400"/>
          </a:xfrm>
          <a:prstGeom prst="rect">
            <a:avLst/>
          </a:prstGeom>
          <a:solidFill>
            <a:srgbClr val="CF21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sz="105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 rot="16200000">
            <a:off x="-1691639" y="1708786"/>
            <a:ext cx="4297680" cy="857251"/>
          </a:xfrm>
          <a:prstGeom prst="rect">
            <a:avLst/>
          </a:prstGeom>
        </p:spPr>
        <p:txBody>
          <a:bodyPr vert="horz" lIns="121917" tIns="60958" rIns="121917" bIns="6095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8862" y="4599218"/>
            <a:ext cx="236683" cy="23668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sz="1050" dirty="0"/>
          </a:p>
        </p:txBody>
      </p:sp>
      <p:sp>
        <p:nvSpPr>
          <p:cNvPr id="10" name="Rectangle 9"/>
          <p:cNvSpPr/>
          <p:nvPr/>
        </p:nvSpPr>
        <p:spPr>
          <a:xfrm rot="5400000">
            <a:off x="-1634304" y="2535224"/>
            <a:ext cx="5157216" cy="59800"/>
          </a:xfrm>
          <a:prstGeom prst="rect">
            <a:avLst/>
          </a:prstGeom>
          <a:solidFill>
            <a:srgbClr val="8417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4078800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/>
              <a:t>AZ State Training 2021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1B042FB-C5A0-4140-9EC3-E8F3BDEE72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>
            <a:lvl4pPr marL="1458516" indent="-170260">
              <a:defRPr/>
            </a:lvl4pPr>
            <a:lvl5pPr marL="1797844" indent="-170260"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340072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962026" y="1315641"/>
            <a:ext cx="3497580" cy="30170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797030" y="1315641"/>
            <a:ext cx="3497580" cy="30170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3659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pos="6944" userDrawn="1">
          <p15:clr>
            <a:srgbClr val="FBAE40"/>
          </p15:clr>
        </p15:guide>
        <p15:guide id="8" pos="9259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2501" y="1151335"/>
            <a:ext cx="3497580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100" b="1"/>
            </a:lvl1pPr>
            <a:lvl2pPr marL="342892" indent="0">
              <a:buNone/>
              <a:defRPr sz="1500" b="1"/>
            </a:lvl2pPr>
            <a:lvl3pPr marL="685784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6463" y="1151335"/>
            <a:ext cx="3497580" cy="47982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342892" indent="0">
              <a:buNone/>
              <a:defRPr sz="1500" b="1"/>
            </a:lvl2pPr>
            <a:lvl3pPr marL="685784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52501" y="1631158"/>
            <a:ext cx="3498056" cy="2834879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4806463" y="1631158"/>
            <a:ext cx="3497580" cy="2834879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5483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1B042FB-C5A0-4140-9EC3-E8F3BDEE72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959125" y="1321076"/>
            <a:ext cx="7315200" cy="166596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958851" y="3081340"/>
            <a:ext cx="7315200" cy="13350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592433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050862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7" pos="6944" userDrawn="1">
          <p15:clr>
            <a:srgbClr val="FBAE40"/>
          </p15:clr>
        </p15:guide>
        <p15:guide id="8" pos="9259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-13252"/>
            <a:ext cx="9144000" cy="92102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6" name="Rectangle 5"/>
          <p:cNvSpPr/>
          <p:nvPr/>
        </p:nvSpPr>
        <p:spPr>
          <a:xfrm>
            <a:off x="0" y="-13253"/>
            <a:ext cx="9144000" cy="11443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25850794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13253"/>
            <a:ext cx="9144000" cy="11443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1708" y="933071"/>
            <a:ext cx="6599583" cy="2926080"/>
          </a:xfrm>
          <a:prstGeom prst="rect">
            <a:avLst/>
          </a:prstGeom>
          <a:solidFill>
            <a:srgbClr val="CF2124"/>
          </a:solidFill>
          <a:ln>
            <a:solidFill>
              <a:srgbClr val="CF212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-13252"/>
            <a:ext cx="9144000" cy="92102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585905" y="1538716"/>
            <a:ext cx="5427778" cy="171479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3300" b="1">
                <a:solidFill>
                  <a:schemeClr val="bg1"/>
                </a:solidFill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1" y="3810413"/>
            <a:ext cx="6601968" cy="59800"/>
          </a:xfrm>
          <a:prstGeom prst="rect">
            <a:avLst/>
          </a:prstGeom>
          <a:solidFill>
            <a:srgbClr val="8417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145891242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d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74206" y="4698978"/>
            <a:ext cx="388559" cy="273844"/>
          </a:xfrm>
        </p:spPr>
        <p:txBody>
          <a:bodyPr/>
          <a:lstStyle/>
          <a:p>
            <a:fld id="{71B042FB-C5A0-4140-9EC3-E8F3BDEE72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-13252"/>
            <a:ext cx="9144000" cy="92102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6" name="Rectangle 5"/>
          <p:cNvSpPr/>
          <p:nvPr/>
        </p:nvSpPr>
        <p:spPr>
          <a:xfrm>
            <a:off x="0" y="-13253"/>
            <a:ext cx="9144000" cy="110375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7" name="Rectangle 6"/>
          <p:cNvSpPr/>
          <p:nvPr/>
        </p:nvSpPr>
        <p:spPr>
          <a:xfrm rot="16200000">
            <a:off x="-2121407" y="2107923"/>
            <a:ext cx="5157216" cy="914400"/>
          </a:xfrm>
          <a:prstGeom prst="rect">
            <a:avLst/>
          </a:prstGeom>
          <a:solidFill>
            <a:srgbClr val="CF21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 rot="16200000">
            <a:off x="-1691639" y="1708785"/>
            <a:ext cx="4297680" cy="8572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8861" y="4599218"/>
            <a:ext cx="236683" cy="23668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10" name="Rectangle 9"/>
          <p:cNvSpPr/>
          <p:nvPr/>
        </p:nvSpPr>
        <p:spPr>
          <a:xfrm rot="5400000">
            <a:off x="-1634304" y="2535223"/>
            <a:ext cx="5157216" cy="59800"/>
          </a:xfrm>
          <a:prstGeom prst="rect">
            <a:avLst/>
          </a:prstGeom>
          <a:solidFill>
            <a:srgbClr val="8417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588112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13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31235" y="4698978"/>
            <a:ext cx="100039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07367" y="4698978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2" y="4698978"/>
            <a:ext cx="70236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042FB-C5A0-4140-9EC3-E8F3BDEE724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AARPF_Logo w Tag.eps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5342" y="4630693"/>
            <a:ext cx="2361460" cy="410414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959125" y="1321075"/>
            <a:ext cx="7315200" cy="3017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-6949"/>
            <a:ext cx="9144000" cy="914400"/>
          </a:xfrm>
          <a:prstGeom prst="rect">
            <a:avLst/>
          </a:prstGeom>
          <a:solidFill>
            <a:srgbClr val="CF21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0102" y="21626"/>
            <a:ext cx="7313543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07623" y="323272"/>
            <a:ext cx="236683" cy="23668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10" name="Picture 9" descr="AARPF_Logo w Tag.eps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5341" y="4630693"/>
            <a:ext cx="2361460" cy="41041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307623" y="323272"/>
            <a:ext cx="236683" cy="23668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3" name="Rectangle 12"/>
          <p:cNvSpPr/>
          <p:nvPr/>
        </p:nvSpPr>
        <p:spPr>
          <a:xfrm>
            <a:off x="0" y="886927"/>
            <a:ext cx="9144000" cy="59800"/>
          </a:xfrm>
          <a:prstGeom prst="rect">
            <a:avLst/>
          </a:prstGeom>
          <a:solidFill>
            <a:srgbClr val="8417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36331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7" r:id="rId8"/>
    <p:sldLayoutId id="2147483705" r:id="rId9"/>
  </p:sldLayoutIdLst>
  <p:transition>
    <p:fade/>
  </p:transition>
  <p:hf hdr="0" dt="0"/>
  <p:txStyles>
    <p:titleStyle>
      <a:lvl1pPr algn="l" defTabSz="342892" rtl="0" eaLnBrk="1" latinLnBrk="0" hangingPunct="1">
        <a:spcBef>
          <a:spcPct val="0"/>
        </a:spcBef>
        <a:buNone/>
        <a:defRPr sz="3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55985" indent="-255985" algn="l" defTabSz="342892" rtl="0" eaLnBrk="1" latinLnBrk="0" hangingPunct="1">
        <a:spcBef>
          <a:spcPts val="1350"/>
        </a:spcBef>
        <a:buClr>
          <a:srgbClr val="CF2124"/>
        </a:buClr>
        <a:buSzPct val="70000"/>
        <a:buFont typeface="Wingdings" panose="05000000000000000000" pitchFamily="2" charset="2"/>
        <a:buChar char="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53604" algn="l" defTabSz="342892" rtl="0" eaLnBrk="1" latinLnBrk="0" hangingPunct="1">
        <a:spcBef>
          <a:spcPts val="675"/>
        </a:spcBef>
        <a:buClr>
          <a:srgbClr val="CF2124"/>
        </a:buClr>
        <a:buSzPct val="110000"/>
        <a:buFont typeface="Calibri" panose="020F0502020204030204" pitchFamily="34" charset="0"/>
        <a:buChar char="─"/>
        <a:tabLst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71563" indent="-214313" algn="l" defTabSz="342892" rtl="0" eaLnBrk="1" latinLnBrk="0" hangingPunct="1">
        <a:spcBef>
          <a:spcPts val="450"/>
        </a:spcBef>
        <a:buClr>
          <a:srgbClr val="55493F"/>
        </a:buClr>
        <a:buSzPct val="110000"/>
        <a:buFont typeface="Arial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342892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1" indent="-171446" algn="l" defTabSz="342892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342892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342892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342892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342892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31235" y="4698978"/>
            <a:ext cx="1000392" cy="273844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07367" y="4698978"/>
            <a:ext cx="2895600" cy="273844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3" y="4698978"/>
            <a:ext cx="702365" cy="273844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4E248-BE6C-41F4-8799-BDA0EE767185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pic>
        <p:nvPicPr>
          <p:cNvPr id="7" name="Picture 6" descr="AARPF_Logo w Tag.eps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25343" y="4630693"/>
            <a:ext cx="2361460" cy="410414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959125" y="1321075"/>
            <a:ext cx="7315200" cy="3017520"/>
          </a:xfrm>
          <a:prstGeom prst="rect">
            <a:avLst/>
          </a:prstGeom>
        </p:spPr>
        <p:txBody>
          <a:bodyPr vert="horz" lIns="121917" tIns="60958" rIns="121917" bIns="60958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-6949"/>
            <a:ext cx="9144000" cy="914400"/>
          </a:xfrm>
          <a:prstGeom prst="rect">
            <a:avLst/>
          </a:prstGeom>
          <a:solidFill>
            <a:srgbClr val="CF21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sz="135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0103" y="21626"/>
            <a:ext cx="7313543" cy="857250"/>
          </a:xfrm>
          <a:prstGeom prst="rect">
            <a:avLst/>
          </a:prstGeom>
        </p:spPr>
        <p:txBody>
          <a:bodyPr vert="horz" lIns="121917" tIns="60958" rIns="121917" bIns="6095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07624" y="323272"/>
            <a:ext cx="236683" cy="23668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sz="1350" dirty="0"/>
          </a:p>
        </p:txBody>
      </p:sp>
      <p:pic>
        <p:nvPicPr>
          <p:cNvPr id="10" name="Picture 9" descr="AARPF_Logo w Tag.eps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25341" y="4630693"/>
            <a:ext cx="2361460" cy="41041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307624" y="323272"/>
            <a:ext cx="236683" cy="23668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sz="1350" dirty="0"/>
          </a:p>
        </p:txBody>
      </p:sp>
      <p:sp>
        <p:nvSpPr>
          <p:cNvPr id="13" name="Rectangle 12"/>
          <p:cNvSpPr/>
          <p:nvPr/>
        </p:nvSpPr>
        <p:spPr>
          <a:xfrm>
            <a:off x="0" y="886928"/>
            <a:ext cx="9144000" cy="59800"/>
          </a:xfrm>
          <a:prstGeom prst="rect">
            <a:avLst/>
          </a:prstGeom>
          <a:solidFill>
            <a:srgbClr val="8417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91150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</p:sldLayoutIdLst>
  <p:transition>
    <p:fade/>
  </p:transition>
  <p:hf hdr="0" dt="0"/>
  <p:txStyles>
    <p:titleStyle>
      <a:lvl1pPr algn="l" defTabSz="342884" rtl="0" eaLnBrk="1" latinLnBrk="0" hangingPunct="1">
        <a:spcBef>
          <a:spcPct val="0"/>
        </a:spcBef>
        <a:buNone/>
        <a:defRPr sz="3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55979" indent="-255979" algn="l" defTabSz="342884" rtl="0" eaLnBrk="1" latinLnBrk="0" hangingPunct="1">
        <a:spcBef>
          <a:spcPts val="1350"/>
        </a:spcBef>
        <a:buClr>
          <a:srgbClr val="CF2124"/>
        </a:buClr>
        <a:buSzPct val="70000"/>
        <a:buFont typeface="Wingdings" panose="05000000000000000000" pitchFamily="2" charset="2"/>
        <a:buChar char="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53598" algn="l" defTabSz="342884" rtl="0" eaLnBrk="1" latinLnBrk="0" hangingPunct="1">
        <a:spcBef>
          <a:spcPts val="675"/>
        </a:spcBef>
        <a:buClr>
          <a:srgbClr val="CF2124"/>
        </a:buClr>
        <a:buSzPct val="110000"/>
        <a:buFont typeface="Calibri" panose="020F0502020204030204" pitchFamily="34" charset="0"/>
        <a:buChar char="─"/>
        <a:tabLst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71536" indent="-214308" algn="l" defTabSz="342884" rtl="0" eaLnBrk="1" latinLnBrk="0" hangingPunct="1">
        <a:spcBef>
          <a:spcPts val="450"/>
        </a:spcBef>
        <a:buClr>
          <a:srgbClr val="55493F"/>
        </a:buClr>
        <a:buSzPct val="110000"/>
        <a:buFont typeface="Arial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342884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3" indent="-171442" algn="l" defTabSz="342884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7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4" pos="1067">
          <p15:clr>
            <a:srgbClr val="F26B43"/>
          </p15:clr>
        </p15:guide>
        <p15:guide id="6" pos="683">
          <p15:clr>
            <a:srgbClr val="F26B43"/>
          </p15:clr>
        </p15:guide>
        <p15:guide id="9" pos="800">
          <p15:clr>
            <a:srgbClr val="F26B43"/>
          </p15:clr>
        </p15:guide>
        <p15:guide id="10" orient="horz" pos="1344">
          <p15:clr>
            <a:srgbClr val="F26B43"/>
          </p15:clr>
        </p15:guide>
        <p15:guide id="11" pos="512">
          <p15:clr>
            <a:srgbClr val="F26B43"/>
          </p15:clr>
        </p15:guide>
        <p15:guide id="12" orient="horz" pos="1056">
          <p15:clr>
            <a:srgbClr val="F26B43"/>
          </p15:clr>
        </p15:guide>
        <p15:guide id="13" orient="horz" pos="828">
          <p15:clr>
            <a:srgbClr val="F26B43"/>
          </p15:clr>
        </p15:guide>
        <p15:guide id="14" pos="60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82973" y="1384518"/>
            <a:ext cx="5227900" cy="1275606"/>
          </a:xfrm>
        </p:spPr>
        <p:txBody>
          <a:bodyPr/>
          <a:lstStyle/>
          <a:p>
            <a:r>
              <a:rPr lang="en-US" dirty="0"/>
              <a:t>2021 Tax Law Changes</a:t>
            </a:r>
            <a:br>
              <a:rPr lang="en-US" dirty="0"/>
            </a:b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CD95F86-9F97-4FCB-887A-B7918272C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A131C6-5059-4E45-8DD2-73EBAF5ED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16"/>
          <p:cNvSpPr>
            <a:spLocks noGrp="1"/>
          </p:cNvSpPr>
          <p:nvPr>
            <p:ph sz="quarter" idx="12"/>
          </p:nvPr>
        </p:nvSpPr>
        <p:spPr>
          <a:xfrm>
            <a:off x="959125" y="1321074"/>
            <a:ext cx="7315200" cy="3017044"/>
          </a:xfrm>
        </p:spPr>
        <p:txBody>
          <a:bodyPr wrap="none" lIns="0" rIns="0" numCol="1">
            <a:normAutofit/>
          </a:bodyPr>
          <a:lstStyle/>
          <a:p>
            <a:pPr marL="454025" indent="-342900"/>
            <a:r>
              <a:rPr lang="en-US" dirty="0"/>
              <a:t>Forgiveness of student loans</a:t>
            </a:r>
          </a:p>
          <a:p>
            <a:pPr marL="883840" lvl="1" indent="-342900"/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Exclusion from gross income for student debt forgiven</a:t>
            </a:r>
            <a:endParaRPr lang="en-US" dirty="0"/>
          </a:p>
          <a:p>
            <a:pPr marL="454025" indent="-342900"/>
            <a:r>
              <a:rPr lang="en-US" dirty="0"/>
              <a:t>Discharge of main home debt</a:t>
            </a:r>
          </a:p>
          <a:p>
            <a:pPr lvl="1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Exclusion for discharge of main home debt</a:t>
            </a:r>
            <a:endParaRPr lang="en-US" sz="1380" b="0" i="0" u="none" strike="noStrike" dirty="0">
              <a:solidFill>
                <a:srgbClr val="CF2124"/>
              </a:solidFill>
              <a:effectLst/>
              <a:latin typeface="Noto Sans Symbols"/>
            </a:endParaRPr>
          </a:p>
          <a:p>
            <a:pPr marL="1128713" lvl="2" indent="-285750" fontAlgn="base">
              <a:spcBef>
                <a:spcPts val="675"/>
              </a:spcBef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Maximum reduced to $750,000 (down from $2,000,000)</a:t>
            </a:r>
            <a:endParaRPr lang="en-US" sz="2010" b="0" i="0" u="none" strike="noStrike" dirty="0">
              <a:solidFill>
                <a:srgbClr val="CF2124"/>
              </a:solidFill>
              <a:effectLst/>
              <a:latin typeface="Calibri" panose="020F0502020204030204" pitchFamily="34" charset="0"/>
            </a:endParaRPr>
          </a:p>
          <a:p>
            <a:pPr marL="1128713" lvl="2" indent="-285750" fontAlgn="base">
              <a:spcBef>
                <a:spcPts val="675"/>
              </a:spcBef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Applies to discharges after December 31, 2020</a:t>
            </a:r>
            <a:endParaRPr lang="en-US" sz="2010" b="0" i="0" u="none" strike="noStrike" dirty="0">
              <a:solidFill>
                <a:srgbClr val="CF2124"/>
              </a:solidFill>
              <a:effectLst/>
              <a:latin typeface="Calibri" panose="020F0502020204030204" pitchFamily="34" charset="0"/>
            </a:endParaRPr>
          </a:p>
          <a:p>
            <a:pPr marL="1128713" lvl="2" indent="-285750" fontAlgn="base">
              <a:spcBef>
                <a:spcPts val="675"/>
              </a:spcBef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Effective TY2021 through TY2025</a:t>
            </a:r>
            <a:endParaRPr lang="en-US" sz="2010" b="0" i="0" u="none" strike="noStrike" dirty="0">
              <a:solidFill>
                <a:srgbClr val="CF2124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 Law Changes 2021 - Discharge of Debt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0" y="4699000"/>
            <a:ext cx="701675" cy="273050"/>
          </a:xfrm>
        </p:spPr>
        <p:txBody>
          <a:bodyPr/>
          <a:lstStyle/>
          <a:p>
            <a:fld id="{71B042FB-C5A0-4140-9EC3-E8F3BDEE7242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78178" y="152098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 Placeholder 5"/>
          <p:cNvSpPr txBox="1">
            <a:spLocks/>
          </p:cNvSpPr>
          <p:nvPr/>
        </p:nvSpPr>
        <p:spPr>
          <a:xfrm>
            <a:off x="2869949" y="1280405"/>
            <a:ext cx="2857247" cy="30170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55985" indent="-255985" algn="l" defTabSz="342892" rtl="0" eaLnBrk="1" latinLnBrk="0" hangingPunct="1">
              <a:spcBef>
                <a:spcPts val="1350"/>
              </a:spcBef>
              <a:buClr>
                <a:srgbClr val="CF2124"/>
              </a:buClr>
              <a:buSzPct val="70000"/>
              <a:buFont typeface="Wingdings" panose="05000000000000000000" pitchFamily="2" charset="2"/>
              <a:buChar char="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53604" algn="l" defTabSz="342892" rtl="0" eaLnBrk="1" latinLnBrk="0" hangingPunct="1">
              <a:spcBef>
                <a:spcPts val="675"/>
              </a:spcBef>
              <a:buClr>
                <a:srgbClr val="CF2124"/>
              </a:buClr>
              <a:buSzPct val="110000"/>
              <a:buFont typeface="Calibri" panose="020F0502020204030204" pitchFamily="34" charset="0"/>
              <a:buChar char="─"/>
              <a:tabLst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1563" indent="-214313" algn="l" defTabSz="342892" rtl="0" eaLnBrk="1" latinLnBrk="0" hangingPunct="1">
              <a:spcBef>
                <a:spcPts val="450"/>
              </a:spcBef>
              <a:buClr>
                <a:srgbClr val="55493F"/>
              </a:buClr>
              <a:buSzPct val="110000"/>
              <a:buFont typeface="Arial"/>
              <a:buChar char="•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20" indent="-171446" algn="l" defTabSz="342892" rtl="0" eaLnBrk="1" latinLnBrk="0" hangingPunct="1">
              <a:spcBef>
                <a:spcPct val="20000"/>
              </a:spcBef>
              <a:buFont typeface="Arial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11" indent="-171446" algn="l" defTabSz="342892" rtl="0" eaLnBrk="1" latinLnBrk="0" hangingPunct="1">
              <a:spcBef>
                <a:spcPct val="20000"/>
              </a:spcBef>
              <a:buFont typeface="Arial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342892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342892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342892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342892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2607367" y="4698978"/>
            <a:ext cx="2895600" cy="273844"/>
          </a:xfrm>
        </p:spPr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692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EF958A8-009D-4CC5-B596-8B14EAB5977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393435-F504-4870-A978-A8B0858090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D83E4D-726F-4F68-A8FF-373D13C2CFF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School grant under the CARES Act for unexpected expenses, unmet financial need, or expenses related to the disruption of campus operations on account of the COVID-19 pandemic</a:t>
            </a:r>
          </a:p>
          <a:p>
            <a:pPr lvl="1"/>
            <a:r>
              <a:rPr lang="en-US" dirty="0"/>
              <a:t>Food, housing, course materials, technology, health care, or childcare</a:t>
            </a:r>
          </a:p>
          <a:p>
            <a:r>
              <a:rPr lang="en-US" dirty="0"/>
              <a:t>Not includible in gross income</a:t>
            </a:r>
          </a:p>
          <a:p>
            <a:r>
              <a:rPr lang="en-US" dirty="0"/>
              <a:t>Does not reduce expenses for either education credit</a:t>
            </a:r>
          </a:p>
          <a:p>
            <a:r>
              <a:rPr lang="en-US" dirty="0"/>
              <a:t>Need to analyze student’s financial account</a:t>
            </a:r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56F4DA0-5AFD-49FC-8729-89B50A4F0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Tax Law Changes 2021 – Higher Education Grants</a:t>
            </a:r>
          </a:p>
        </p:txBody>
      </p:sp>
    </p:spTree>
    <p:extLst>
      <p:ext uri="{BB962C8B-B14F-4D97-AF65-F5344CB8AC3E}">
        <p14:creationId xmlns:p14="http://schemas.microsoft.com/office/powerpoint/2010/main" val="3658211814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BE360A-1883-48AD-AB81-3CEE22C90D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824891-E3E8-421E-9BFB-BF37F40635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9CAAF2-45C7-4204-BAFD-A29C635BDA7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Recovery rebates</a:t>
            </a:r>
          </a:p>
          <a:p>
            <a:r>
              <a:rPr lang="en-US" dirty="0"/>
              <a:t>Emergency rental assistance</a:t>
            </a:r>
          </a:p>
          <a:p>
            <a:pPr lvl="1"/>
            <a:r>
              <a:rPr lang="en-US" dirty="0"/>
              <a:t>Assistance payments are not taxable to the renter</a:t>
            </a:r>
          </a:p>
          <a:p>
            <a:r>
              <a:rPr lang="en-US" dirty="0"/>
              <a:t>Education benefits</a:t>
            </a:r>
          </a:p>
          <a:p>
            <a:pPr lvl="1"/>
            <a:r>
              <a:rPr lang="en-US" dirty="0"/>
              <a:t>Tuition and Fees deduction repealed after 2020</a:t>
            </a:r>
          </a:p>
          <a:p>
            <a:pPr lvl="1"/>
            <a:r>
              <a:rPr lang="en-US" dirty="0"/>
              <a:t>Lifetime Learning Credit &amp; American Opportunity Credit have increased income limits</a:t>
            </a:r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496F23F-784E-454E-A9E5-5D684AB87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 Law Changes 2021</a:t>
            </a:r>
          </a:p>
        </p:txBody>
      </p:sp>
    </p:spTree>
    <p:extLst>
      <p:ext uri="{BB962C8B-B14F-4D97-AF65-F5344CB8AC3E}">
        <p14:creationId xmlns:p14="http://schemas.microsoft.com/office/powerpoint/2010/main" val="3252230598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D595649-A342-4784-87E4-9CA96285A5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EDCEFDA-B598-4D1C-B297-BD9F1807F0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690A3D-6E2D-41EA-BD78-5A7AFF86871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08384" y="1141781"/>
            <a:ext cx="7315200" cy="301752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Business meals</a:t>
            </a:r>
          </a:p>
          <a:p>
            <a:pPr lvl="1"/>
            <a:r>
              <a:rPr lang="en-US" dirty="0"/>
              <a:t>Business meal deduction for self-employed is 100% deductible for 2021-2022</a:t>
            </a:r>
          </a:p>
          <a:p>
            <a:r>
              <a:rPr lang="en-US" dirty="0"/>
              <a:t>Residential energy credits</a:t>
            </a:r>
          </a:p>
          <a:p>
            <a:pPr lvl="1"/>
            <a:r>
              <a:rPr lang="en-US" dirty="0"/>
              <a:t>Extended for 2021 only</a:t>
            </a:r>
          </a:p>
          <a:p>
            <a:r>
              <a:rPr lang="en-US" dirty="0"/>
              <a:t>Medical deduction floor</a:t>
            </a:r>
          </a:p>
          <a:p>
            <a:pPr lvl="1"/>
            <a:r>
              <a:rPr lang="en-US" dirty="0"/>
              <a:t>7.5% of AGI for itemized medical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B9C6B1C-43C6-4C50-B2B3-2D6B369CB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 Law Changes 2021</a:t>
            </a:r>
          </a:p>
        </p:txBody>
      </p:sp>
    </p:spTree>
    <p:extLst>
      <p:ext uri="{BB962C8B-B14F-4D97-AF65-F5344CB8AC3E}">
        <p14:creationId xmlns:p14="http://schemas.microsoft.com/office/powerpoint/2010/main" val="2832793966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30D35B2-454F-4DBD-A403-810C5DD1A06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62B284-CC72-49BE-BE16-45E2BEB26F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9C7E34-9079-440B-97EC-7A8CA4E9A72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fr-FR" dirty="0"/>
              <a:t>PMI</a:t>
            </a:r>
          </a:p>
          <a:p>
            <a:pPr lvl="1"/>
            <a:r>
              <a:rPr lang="fr-FR" dirty="0" err="1"/>
              <a:t>Treated</a:t>
            </a:r>
            <a:r>
              <a:rPr lang="fr-FR" dirty="0"/>
              <a:t> like </a:t>
            </a:r>
            <a:r>
              <a:rPr lang="fr-FR" dirty="0" err="1"/>
              <a:t>Interest</a:t>
            </a:r>
            <a:r>
              <a:rPr lang="fr-FR" dirty="0"/>
              <a:t> for 2021 </a:t>
            </a:r>
            <a:r>
              <a:rPr lang="fr-FR" dirty="0" err="1"/>
              <a:t>only</a:t>
            </a:r>
            <a:endParaRPr lang="fr-FR" dirty="0"/>
          </a:p>
          <a:p>
            <a:r>
              <a:rPr lang="fr-FR" dirty="0"/>
              <a:t>Charitable contributions</a:t>
            </a:r>
          </a:p>
          <a:p>
            <a:pPr lvl="1"/>
            <a:r>
              <a:rPr lang="en-US" dirty="0"/>
              <a:t>Add-on to standard deduction for cash contributions of up to $300 ($600 for MFJ) for 2021 only</a:t>
            </a:r>
            <a:endParaRPr lang="fr-FR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8D1DF90-B0CB-40CD-8D83-8FEB292E9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 Law Changes 2021</a:t>
            </a:r>
          </a:p>
        </p:txBody>
      </p:sp>
    </p:spTree>
    <p:extLst>
      <p:ext uri="{BB962C8B-B14F-4D97-AF65-F5344CB8AC3E}">
        <p14:creationId xmlns:p14="http://schemas.microsoft.com/office/powerpoint/2010/main" val="90721617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7B06959-8458-4FC0-BC07-8D1DC77FFF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AFD9F8-8207-451C-8050-F500F0B92B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719866-FB19-4164-891F-8A5421DED33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1,400 per individual ($2,800 for MFJ)</a:t>
            </a:r>
          </a:p>
          <a:p>
            <a:pPr lvl="1"/>
            <a:r>
              <a:rPr lang="en-US" dirty="0"/>
              <a:t>Each individual must have SSN</a:t>
            </a:r>
          </a:p>
          <a:p>
            <a:pPr lvl="1"/>
            <a:r>
              <a:rPr lang="en-US" dirty="0"/>
              <a:t>$2,800 for MFJ if either taxpayer or spouse has SSN when either is in military</a:t>
            </a:r>
          </a:p>
          <a:p>
            <a:r>
              <a:rPr lang="en-US" dirty="0"/>
              <a:t>$1,400 per dependent (no age limit this time!)</a:t>
            </a:r>
          </a:p>
          <a:p>
            <a:pPr lvl="1"/>
            <a:r>
              <a:rPr lang="en-US" dirty="0"/>
              <a:t>Dependent must have SSN or ATIN</a:t>
            </a:r>
          </a:p>
          <a:p>
            <a:r>
              <a:rPr lang="en-US" dirty="0"/>
              <a:t>Decedents who died prior to January 1, 2021, ineligible</a:t>
            </a:r>
          </a:p>
          <a:p>
            <a:r>
              <a:rPr lang="en-US" dirty="0"/>
              <a:t>There is a phaseout like EIP1 and EIP 2</a:t>
            </a:r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78A2A77-2949-42FD-96D8-593FAE4A3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Rebate Recovery Credit 2021 (EIP 3)</a:t>
            </a:r>
          </a:p>
        </p:txBody>
      </p:sp>
    </p:spTree>
    <p:extLst>
      <p:ext uri="{BB962C8B-B14F-4D97-AF65-F5344CB8AC3E}">
        <p14:creationId xmlns:p14="http://schemas.microsoft.com/office/powerpoint/2010/main" val="640604305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US" dirty="0"/>
              <a:t>IRS to make advance payments of recovery rebates</a:t>
            </a:r>
          </a:p>
          <a:p>
            <a:pPr lvl="1"/>
            <a:r>
              <a:rPr lang="en-US" dirty="0"/>
              <a:t>Based on 2019 return if 2020 return not yet processed</a:t>
            </a:r>
          </a:p>
          <a:p>
            <a:pPr lvl="1"/>
            <a:r>
              <a:rPr lang="en-US" dirty="0"/>
              <a:t>Plus-up payment when 2020 return processed</a:t>
            </a:r>
          </a:p>
          <a:p>
            <a:pPr lvl="1"/>
            <a:r>
              <a:rPr lang="en-US" dirty="0"/>
              <a:t>Based on data available if no return filed</a:t>
            </a:r>
          </a:p>
          <a:p>
            <a:r>
              <a:rPr lang="en-US" dirty="0"/>
              <a:t>IRS to issue rules to avoid abuses / double payments</a:t>
            </a:r>
          </a:p>
          <a:p>
            <a:pPr lvl="1"/>
            <a:r>
              <a:rPr lang="en-US" dirty="0"/>
              <a:t>No double dipping, e.g., swapping dependents between spouses or claiming/not claiming a dependent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EIP</a:t>
            </a:r>
            <a:r>
              <a:rPr lang="en-US" dirty="0"/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1379319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75D8DE9-FDC2-4C9C-851E-596BC906F25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52B864-E70E-486D-8357-DDDD3D4009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F41B64-E5F5-404E-924E-065B63BB863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Premium tax credits (PTC)</a:t>
            </a:r>
          </a:p>
          <a:p>
            <a:pPr lvl="1"/>
            <a:r>
              <a:rPr lang="en-US" dirty="0"/>
              <a:t>Best place for reference is 4491, section 26</a:t>
            </a:r>
          </a:p>
          <a:p>
            <a:r>
              <a:rPr lang="en-US" dirty="0"/>
              <a:t>1099-K</a:t>
            </a:r>
          </a:p>
          <a:p>
            <a:pPr lvl="1"/>
            <a:r>
              <a:rPr lang="en-US" dirty="0"/>
              <a:t>Third-Party Network Transactions</a:t>
            </a:r>
          </a:p>
          <a:p>
            <a:pPr lvl="2"/>
            <a:r>
              <a:rPr lang="en-US" dirty="0"/>
              <a:t>Worker is paid through VISA, Mastercard etc.</a:t>
            </a:r>
          </a:p>
          <a:p>
            <a:pPr lvl="2"/>
            <a:r>
              <a:rPr lang="en-US" dirty="0"/>
              <a:t>Gig workers; Uber, Lyft, </a:t>
            </a:r>
            <a:r>
              <a:rPr lang="en-US" dirty="0" err="1"/>
              <a:t>DoorDash</a:t>
            </a:r>
            <a:r>
              <a:rPr lang="en-US" dirty="0"/>
              <a:t>, etc.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B6114D-9C38-442B-B740-EF7105074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 Law Changes 2021</a:t>
            </a:r>
          </a:p>
        </p:txBody>
      </p:sp>
    </p:spTree>
    <p:extLst>
      <p:ext uri="{BB962C8B-B14F-4D97-AF65-F5344CB8AC3E}">
        <p14:creationId xmlns:p14="http://schemas.microsoft.com/office/powerpoint/2010/main" val="3615326837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CD300C1-4206-4B6E-A7DF-A694097E2A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FADC0AB-F306-44CE-BC8F-FC70ECFEB3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310FFF-B306-4D61-B6A1-75E6BB622154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60782" y="1583489"/>
            <a:ext cx="7315200" cy="2645135"/>
          </a:xfrm>
        </p:spPr>
        <p:txBody>
          <a:bodyPr/>
          <a:lstStyle/>
          <a:p>
            <a:r>
              <a:rPr lang="en-US" dirty="0"/>
              <a:t>Sick Leave and Family Leave Credits for Self-Employed</a:t>
            </a:r>
          </a:p>
          <a:p>
            <a:pPr lvl="1"/>
            <a:r>
              <a:rPr lang="en-US" dirty="0"/>
              <a:t>Can elect to use prior year’s net earnings from self-employment – checkbox on Basic Information tab</a:t>
            </a:r>
          </a:p>
          <a:p>
            <a:pPr lvl="1"/>
            <a:r>
              <a:rPr lang="en-US" dirty="0"/>
              <a:t>NTTC 2021 Self-Employed COVID Worksheet (fillable) incorporates all the changes</a:t>
            </a:r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50AA979-E0AA-4200-B96D-EF29925CC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 Law Changes 2021</a:t>
            </a:r>
          </a:p>
        </p:txBody>
      </p:sp>
    </p:spTree>
    <p:extLst>
      <p:ext uri="{BB962C8B-B14F-4D97-AF65-F5344CB8AC3E}">
        <p14:creationId xmlns:p14="http://schemas.microsoft.com/office/powerpoint/2010/main" val="3084453927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DA337F9-ED23-488A-8503-88143D9C76C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269EE3-6D53-4090-8A9E-4C14D1FF53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37030-8685-4C77-ABEB-406F31E41AE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Child Tax Credits</a:t>
            </a:r>
          </a:p>
          <a:p>
            <a:r>
              <a:rPr lang="en-US" dirty="0"/>
              <a:t>Child and Dependent Care Credit</a:t>
            </a:r>
          </a:p>
          <a:p>
            <a:r>
              <a:rPr lang="en-US" dirty="0"/>
              <a:t>Earned Income Credit (EIC)</a:t>
            </a:r>
          </a:p>
          <a:p>
            <a:r>
              <a:rPr lang="en-US" dirty="0"/>
              <a:t>There is a phase out.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70FF1E2-8794-4522-A979-122705A24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 Law Changes 2021	</a:t>
            </a:r>
          </a:p>
        </p:txBody>
      </p:sp>
    </p:spTree>
    <p:extLst>
      <p:ext uri="{BB962C8B-B14F-4D97-AF65-F5344CB8AC3E}">
        <p14:creationId xmlns:p14="http://schemas.microsoft.com/office/powerpoint/2010/main" val="362116484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AZ State Training 2021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Inflation Adjustments</a:t>
            </a:r>
          </a:p>
          <a:p>
            <a:r>
              <a:rPr lang="en-US" dirty="0"/>
              <a:t>Tax Law changes </a:t>
            </a:r>
          </a:p>
          <a:p>
            <a:r>
              <a:rPr lang="en-US" dirty="0"/>
              <a:t>Scope changes</a:t>
            </a:r>
          </a:p>
          <a:p>
            <a:r>
              <a:rPr lang="en-US" dirty="0"/>
              <a:t>Other issues</a:t>
            </a:r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78178" y="152098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02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2F6A579-D605-4877-89D3-D40F2C09A86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9843CC-ED72-482D-8BD7-8D77B1D7A5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ED6726-7FD0-4AA2-911A-4593D581D0D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Nothing herein is final!</a:t>
            </a:r>
          </a:p>
          <a:p>
            <a:r>
              <a:rPr lang="en-US" dirty="0"/>
              <a:t>IRS will issue additional guidance</a:t>
            </a:r>
          </a:p>
          <a:p>
            <a:r>
              <a:rPr lang="en-US" dirty="0"/>
              <a:t>Form and form instruction revisions will happen</a:t>
            </a:r>
          </a:p>
          <a:p>
            <a:r>
              <a:rPr lang="en-US" dirty="0"/>
              <a:t>Additional updates will be communicated as we know them</a:t>
            </a:r>
          </a:p>
          <a:p>
            <a:r>
              <a:rPr lang="en-US" dirty="0"/>
              <a:t>STTCs can start to determine state tax implications</a:t>
            </a:r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833A933-E962-4290-8661-110E70F8B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Why, What and so forth</a:t>
            </a:r>
          </a:p>
        </p:txBody>
      </p:sp>
    </p:spTree>
    <p:extLst>
      <p:ext uri="{BB962C8B-B14F-4D97-AF65-F5344CB8AC3E}">
        <p14:creationId xmlns:p14="http://schemas.microsoft.com/office/powerpoint/2010/main" val="153754755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2021 Tax Law Changes to Come?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551" y="1831664"/>
            <a:ext cx="2209800" cy="191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37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Other Changes for 2021</a:t>
            </a:r>
          </a:p>
        </p:txBody>
      </p:sp>
    </p:spTree>
    <p:extLst>
      <p:ext uri="{BB962C8B-B14F-4D97-AF65-F5344CB8AC3E}">
        <p14:creationId xmlns:p14="http://schemas.microsoft.com/office/powerpoint/2010/main" val="277745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RMD (Required </a:t>
            </a:r>
            <a:r>
              <a:rPr lang="en-US"/>
              <a:t>Minimum Distribution) </a:t>
            </a:r>
            <a:r>
              <a:rPr lang="en-US" dirty="0"/>
              <a:t>ages</a:t>
            </a:r>
          </a:p>
          <a:p>
            <a:r>
              <a:rPr lang="en-US" dirty="0"/>
              <a:t>2020 Coronavirus Related Distributions</a:t>
            </a:r>
          </a:p>
          <a:p>
            <a:r>
              <a:rPr lang="en-US" dirty="0"/>
              <a:t>Recontribution of retirement distributions</a:t>
            </a:r>
          </a:p>
          <a:p>
            <a:r>
              <a:rPr lang="en-US" dirty="0"/>
              <a:t>IRA contribution after age 70½ and </a:t>
            </a:r>
            <a:r>
              <a:rPr lang="en-US" dirty="0" err="1"/>
              <a:t>QCD</a:t>
            </a:r>
            <a:endParaRPr lang="en-US" dirty="0"/>
          </a:p>
          <a:p>
            <a:r>
              <a:rPr lang="en-US" dirty="0"/>
              <a:t>Deferred Self-Employment tax</a:t>
            </a:r>
          </a:p>
          <a:p>
            <a:r>
              <a:rPr lang="en-US" dirty="0"/>
              <a:t>To amend 2020 return or not amend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Changes for TY 2021</a:t>
            </a:r>
          </a:p>
        </p:txBody>
      </p:sp>
    </p:spTree>
    <p:extLst>
      <p:ext uri="{BB962C8B-B14F-4D97-AF65-F5344CB8AC3E}">
        <p14:creationId xmlns:p14="http://schemas.microsoft.com/office/powerpoint/2010/main" val="3803979696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US" dirty="0"/>
              <a:t>Age for beginning required minimum distributions (RMD) from defined contribution plan or IRA increased to 72 from 70½ for individuals who reach age 70½ after December 31,</a:t>
            </a:r>
            <a:r>
              <a:rPr lang="en-US" b="1" dirty="0"/>
              <a:t> </a:t>
            </a:r>
            <a:r>
              <a:rPr lang="en-US" dirty="0"/>
              <a:t>2019</a:t>
            </a:r>
          </a:p>
          <a:p>
            <a:r>
              <a:rPr lang="en-US" dirty="0"/>
              <a:t>Taxpayers born July 1, 1949, through December 31, 1949, will turn 72 in 2021 and must take RMD by April 1, 2022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Required Minimum Distribution Age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935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609502" y="1204534"/>
            <a:ext cx="8202804" cy="3017520"/>
          </a:xfrm>
        </p:spPr>
        <p:txBody>
          <a:bodyPr/>
          <a:lstStyle/>
          <a:p>
            <a:r>
              <a:rPr lang="en-US" dirty="0"/>
              <a:t>Taxpayers who used the 3-year spread on F8915-E in 2020</a:t>
            </a:r>
          </a:p>
          <a:p>
            <a:r>
              <a:rPr lang="en-US" dirty="0"/>
              <a:t>Need to complete and file F8915-F for 2021</a:t>
            </a:r>
          </a:p>
          <a:p>
            <a:pPr lvl="1"/>
            <a:r>
              <a:rPr lang="en-US" dirty="0"/>
              <a:t>To report amount taxable in 2021</a:t>
            </a:r>
          </a:p>
          <a:p>
            <a:pPr lvl="1"/>
            <a:r>
              <a:rPr lang="en-US" dirty="0"/>
              <a:t>To report repayments that reduce amount taxable in 2021</a:t>
            </a:r>
          </a:p>
          <a:p>
            <a:r>
              <a:rPr lang="en-US" dirty="0"/>
              <a:t>One more thing to check on the 2020 return!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2020 Coronavirus Related Distributions</a:t>
            </a:r>
          </a:p>
        </p:txBody>
      </p:sp>
    </p:spTree>
    <p:extLst>
      <p:ext uri="{BB962C8B-B14F-4D97-AF65-F5344CB8AC3E}">
        <p14:creationId xmlns:p14="http://schemas.microsoft.com/office/powerpoint/2010/main" val="987993068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959125" y="1321074"/>
            <a:ext cx="7315200" cy="3201229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b="1" dirty="0"/>
              <a:t>Amended returns may be needed for repayments:</a:t>
            </a:r>
          </a:p>
          <a:p>
            <a:pPr lvl="0"/>
            <a:r>
              <a:rPr lang="en-US" dirty="0"/>
              <a:t>Qualified birth or adoption distributions</a:t>
            </a:r>
          </a:p>
          <a:p>
            <a:pPr lvl="1"/>
            <a:r>
              <a:rPr lang="en-US" dirty="0"/>
              <a:t>Max $5,000 per child</a:t>
            </a:r>
          </a:p>
          <a:p>
            <a:pPr lvl="1"/>
            <a:r>
              <a:rPr lang="en-US" dirty="0"/>
              <a:t>No time limit specified in the law for repayment</a:t>
            </a:r>
          </a:p>
          <a:p>
            <a:pPr lvl="0"/>
            <a:r>
              <a:rPr lang="en-US" dirty="0"/>
              <a:t>Qualified Coronavirus-related distributions</a:t>
            </a:r>
          </a:p>
          <a:p>
            <a:pPr lvl="1"/>
            <a:r>
              <a:rPr lang="en-US" dirty="0"/>
              <a:t>Max $100,000</a:t>
            </a:r>
          </a:p>
          <a:p>
            <a:pPr lvl="1"/>
            <a:r>
              <a:rPr lang="en-US" dirty="0"/>
              <a:t>Distribution must have been during 2020</a:t>
            </a:r>
          </a:p>
          <a:p>
            <a:pPr lvl="1"/>
            <a:r>
              <a:rPr lang="en-US" dirty="0"/>
              <a:t>Repayment must be within 3 years from the day after the date of distribution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Recontribute Retirement Distributions</a:t>
            </a:r>
          </a:p>
        </p:txBody>
      </p:sp>
    </p:spTree>
    <p:extLst>
      <p:ext uri="{BB962C8B-B14F-4D97-AF65-F5344CB8AC3E}">
        <p14:creationId xmlns:p14="http://schemas.microsoft.com/office/powerpoint/2010/main" val="1337137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2414B91-E276-4A0A-88C7-55930A073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Roth IRA for 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CC6644-36BC-4020-8EAB-8AF739DCE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C3B9A2-06A5-4093-83E3-760CC8170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955622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Roth IRA Income Limits 2021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4699000"/>
            <a:ext cx="2895600" cy="273050"/>
          </a:xfrm>
        </p:spPr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0" y="4699000"/>
            <a:ext cx="701675" cy="273050"/>
          </a:xfrm>
        </p:spPr>
        <p:txBody>
          <a:bodyPr/>
          <a:lstStyle/>
          <a:p>
            <a:fld id="{71B042FB-C5A0-4140-9EC3-E8F3BDEE7242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41142" y="782734"/>
            <a:ext cx="21958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Caution: </a:t>
            </a:r>
            <a:r>
              <a:rPr lang="en-US" dirty="0"/>
              <a:t>TaxSlayer does not alert to excess contributions</a:t>
            </a:r>
          </a:p>
          <a:p>
            <a:endParaRPr lang="en-US" dirty="0"/>
          </a:p>
          <a:p>
            <a:r>
              <a:rPr lang="en-US" b="1" dirty="0"/>
              <a:t>Double Caution: </a:t>
            </a:r>
            <a:r>
              <a:rPr lang="en-US" dirty="0"/>
              <a:t>TaxSlayer does not limit Retirement Savings Credit to allowable contribution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40224" y="628490"/>
          <a:ext cx="4935057" cy="37821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5019">
                  <a:extLst>
                    <a:ext uri="{9D8B030D-6E8A-4147-A177-3AD203B41FA5}">
                      <a16:colId xmlns:a16="http://schemas.microsoft.com/office/drawing/2014/main" val="83980287"/>
                    </a:ext>
                  </a:extLst>
                </a:gridCol>
                <a:gridCol w="1645019">
                  <a:extLst>
                    <a:ext uri="{9D8B030D-6E8A-4147-A177-3AD203B41FA5}">
                      <a16:colId xmlns:a16="http://schemas.microsoft.com/office/drawing/2014/main" val="2141579512"/>
                    </a:ext>
                  </a:extLst>
                </a:gridCol>
                <a:gridCol w="1645019">
                  <a:extLst>
                    <a:ext uri="{9D8B030D-6E8A-4147-A177-3AD203B41FA5}">
                      <a16:colId xmlns:a16="http://schemas.microsoft.com/office/drawing/2014/main" val="3008381612"/>
                    </a:ext>
                  </a:extLst>
                </a:gridCol>
              </a:tblGrid>
              <a:tr h="4005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If your filing status is...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75" marR="82575" marT="82575" marB="8257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And your modified AGI is...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75" marR="82575" marT="82575" marB="8257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Then you can contribute...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75" marR="82575" marT="82575" marB="82575" anchor="ctr"/>
                </a:tc>
                <a:extLst>
                  <a:ext uri="{0D108BD9-81ED-4DB2-BD59-A6C34878D82A}">
                    <a16:rowId xmlns:a16="http://schemas.microsoft.com/office/drawing/2014/main" val="2233503745"/>
                  </a:ext>
                </a:extLst>
              </a:tr>
              <a:tr h="400591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married filing jointly or qualifying widow(</a:t>
                      </a:r>
                      <a:r>
                        <a:rPr lang="en-US" sz="1000" dirty="0" err="1">
                          <a:effectLst/>
                        </a:rPr>
                        <a:t>er</a:t>
                      </a:r>
                      <a:r>
                        <a:rPr lang="en-US" sz="1000" dirty="0">
                          <a:effectLst/>
                        </a:rPr>
                        <a:t>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75" marR="82575" marT="82575" marB="8257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&lt; $198,000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75" marR="82575" marT="82575" marB="8257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up to the limit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75" marR="82575" marT="82575" marB="82575" anchor="ctr"/>
                </a:tc>
                <a:extLst>
                  <a:ext uri="{0D108BD9-81ED-4DB2-BD59-A6C34878D82A}">
                    <a16:rowId xmlns:a16="http://schemas.microsoft.com/office/drawing/2014/main" val="2481014331"/>
                  </a:ext>
                </a:extLst>
              </a:tr>
              <a:tr h="4005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u="sng" dirty="0">
                          <a:effectLst/>
                        </a:rPr>
                        <a:t>&gt;</a:t>
                      </a:r>
                      <a:r>
                        <a:rPr lang="en-US" sz="1000" dirty="0">
                          <a:effectLst/>
                        </a:rPr>
                        <a:t> $198,000 but &lt; $208,000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75" marR="82575" marT="82575" marB="8257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a reduced amount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75" marR="82575" marT="82575" marB="82575" anchor="ctr"/>
                </a:tc>
                <a:extLst>
                  <a:ext uri="{0D108BD9-81ED-4DB2-BD59-A6C34878D82A}">
                    <a16:rowId xmlns:a16="http://schemas.microsoft.com/office/drawing/2014/main" val="4147898470"/>
                  </a:ext>
                </a:extLst>
              </a:tr>
              <a:tr h="4005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u="sng" dirty="0">
                          <a:effectLst/>
                        </a:rPr>
                        <a:t>&gt;</a:t>
                      </a:r>
                      <a:r>
                        <a:rPr lang="en-US" sz="1000" dirty="0">
                          <a:effectLst/>
                        </a:rPr>
                        <a:t> $208,000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75" marR="82575" marT="82575" marB="8257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zero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75" marR="82575" marT="82575" marB="82575" anchor="ctr"/>
                </a:tc>
                <a:extLst>
                  <a:ext uri="{0D108BD9-81ED-4DB2-BD59-A6C34878D82A}">
                    <a16:rowId xmlns:a16="http://schemas.microsoft.com/office/drawing/2014/main" val="3350624682"/>
                  </a:ext>
                </a:extLst>
              </a:tr>
              <a:tr h="400591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married filing separately and you lived with your spouse at any time during the year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75" marR="82575" marT="82575" marB="8257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&lt; $10,000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75" marR="82575" marT="82575" marB="8257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a reduced amount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75" marR="82575" marT="82575" marB="82575" anchor="ctr"/>
                </a:tc>
                <a:extLst>
                  <a:ext uri="{0D108BD9-81ED-4DB2-BD59-A6C34878D82A}">
                    <a16:rowId xmlns:a16="http://schemas.microsoft.com/office/drawing/2014/main" val="348127288"/>
                  </a:ext>
                </a:extLst>
              </a:tr>
              <a:tr h="577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u="sng">
                          <a:effectLst/>
                        </a:rPr>
                        <a:t>&gt;</a:t>
                      </a:r>
                      <a:r>
                        <a:rPr lang="en-US" sz="1000">
                          <a:effectLst/>
                        </a:rPr>
                        <a:t> $10,000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75" marR="82575" marT="82575" marB="8257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zero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75" marR="82575" marT="82575" marB="82575" anchor="ctr"/>
                </a:tc>
                <a:extLst>
                  <a:ext uri="{0D108BD9-81ED-4DB2-BD59-A6C34878D82A}">
                    <a16:rowId xmlns:a16="http://schemas.microsoft.com/office/drawing/2014/main" val="823910999"/>
                  </a:ext>
                </a:extLst>
              </a:tr>
              <a:tr h="400591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single, head of household, or married filing separately and you did not live with your spouse at any time during the year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75" marR="82575" marT="82575" marB="8257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&lt; $125,000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75" marR="82575" marT="82575" marB="8257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up to </a:t>
                      </a:r>
                      <a:r>
                        <a:rPr lang="en-US" sz="1000" u="none" dirty="0">
                          <a:solidFill>
                            <a:schemeClr val="tx1"/>
                          </a:solidFill>
                          <a:effectLst/>
                        </a:rPr>
                        <a:t>the limit</a:t>
                      </a:r>
                      <a:endParaRPr lang="en-US" sz="100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75" marR="82575" marT="82575" marB="82575" anchor="ctr"/>
                </a:tc>
                <a:extLst>
                  <a:ext uri="{0D108BD9-81ED-4DB2-BD59-A6C34878D82A}">
                    <a16:rowId xmlns:a16="http://schemas.microsoft.com/office/drawing/2014/main" val="454730552"/>
                  </a:ext>
                </a:extLst>
              </a:tr>
              <a:tr h="4005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u="sng" dirty="0">
                          <a:effectLst/>
                        </a:rPr>
                        <a:t>&gt;</a:t>
                      </a:r>
                      <a:r>
                        <a:rPr lang="en-US" sz="1000" dirty="0">
                          <a:effectLst/>
                        </a:rPr>
                        <a:t> $125,000 but &lt; $140,000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75" marR="82575" marT="82575" marB="8257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a reduced amount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75" marR="82575" marT="82575" marB="82575" anchor="ctr"/>
                </a:tc>
                <a:extLst>
                  <a:ext uri="{0D108BD9-81ED-4DB2-BD59-A6C34878D82A}">
                    <a16:rowId xmlns:a16="http://schemas.microsoft.com/office/drawing/2014/main" val="1982180610"/>
                  </a:ext>
                </a:extLst>
              </a:tr>
              <a:tr h="4005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u="sng" dirty="0">
                          <a:effectLst/>
                        </a:rPr>
                        <a:t>&gt;</a:t>
                      </a:r>
                      <a:r>
                        <a:rPr lang="en-US" sz="1000" dirty="0">
                          <a:effectLst/>
                        </a:rPr>
                        <a:t> $140,000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75" marR="82575" marT="82575" marB="8257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zero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75" marR="82575" marT="82575" marB="82575" anchor="ctr"/>
                </a:tc>
                <a:extLst>
                  <a:ext uri="{0D108BD9-81ED-4DB2-BD59-A6C34878D82A}">
                    <a16:rowId xmlns:a16="http://schemas.microsoft.com/office/drawing/2014/main" val="1034901610"/>
                  </a:ext>
                </a:extLst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1340224" y="2265829"/>
            <a:ext cx="4935057" cy="921123"/>
          </a:xfrm>
          <a:prstGeom prst="roundRect">
            <a:avLst/>
          </a:prstGeom>
          <a:noFill/>
          <a:ln w="381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06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9A206F-625F-48CF-98E5-29B460767DAA}" type="slidenum">
              <a:rPr lang="en-US" altLang="en-US" smtClean="0"/>
              <a:pPr/>
              <a:t>29</a:t>
            </a:fld>
            <a:endParaRPr lang="en-US" altLang="en-US"/>
          </a:p>
        </p:txBody>
      </p:sp>
      <p:sp>
        <p:nvSpPr>
          <p:cNvPr id="24583" name="Content Placeholder 4"/>
          <p:cNvSpPr>
            <a:spLocks noGrp="1"/>
          </p:cNvSpPr>
          <p:nvPr>
            <p:ph sz="quarter" idx="12"/>
          </p:nvPr>
        </p:nvSpPr>
        <p:spPr>
          <a:xfrm>
            <a:off x="959125" y="1321075"/>
            <a:ext cx="3898625" cy="3017520"/>
          </a:xfrm>
        </p:spPr>
        <p:txBody>
          <a:bodyPr/>
          <a:lstStyle/>
          <a:p>
            <a:endParaRPr lang="en-US" altLang="en-US" dirty="0"/>
          </a:p>
          <a:p>
            <a:pPr marL="0" indent="0">
              <a:buNone/>
            </a:pPr>
            <a:r>
              <a:rPr lang="en-US" altLang="en-US" b="1" dirty="0"/>
              <a:t>Questions…</a:t>
            </a:r>
          </a:p>
          <a:p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		</a:t>
            </a:r>
          </a:p>
          <a:p>
            <a:pPr marL="0" indent="0">
              <a:buNone/>
            </a:pPr>
            <a:r>
              <a:rPr lang="en-US" altLang="en-US" dirty="0"/>
              <a:t>					</a:t>
            </a:r>
            <a:r>
              <a:rPr lang="en-US" altLang="en-US" b="1" dirty="0"/>
              <a:t>	Comments…</a:t>
            </a:r>
          </a:p>
        </p:txBody>
      </p:sp>
      <p:sp>
        <p:nvSpPr>
          <p:cNvPr id="1536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Questions?</a:t>
            </a:r>
          </a:p>
        </p:txBody>
      </p:sp>
      <p:pic>
        <p:nvPicPr>
          <p:cNvPr id="2" name="Picture 1" descr="Andrew Fountain - Truth and the Bible | Newlife Church Toront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950" y="1257300"/>
            <a:ext cx="2400300" cy="1798625"/>
          </a:xfrm>
          <a:prstGeom prst="rect">
            <a:avLst/>
          </a:prstGeom>
        </p:spPr>
      </p:pic>
      <p:pic>
        <p:nvPicPr>
          <p:cNvPr id="3" name="Picture 2" descr="Is There Still a Need for a &lt;strong&gt;Comment&lt;/strong&gt; Section? | Acquia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2100" y="2800350"/>
            <a:ext cx="2464367" cy="1536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67082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451A257-6C69-4672-9EA6-E4CC1BA163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342900"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AZ State Training 2021</a:t>
            </a: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BDFDBC-F3E6-45BF-B7AD-A89EEA9B9E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342900"/>
            <a:fld id="{77C2F155-797B-44F8-A140-2870BAD750A0}" type="slidenum">
              <a:rPr lang="en-US" altLang="en-US">
                <a:solidFill>
                  <a:prstClr val="black">
                    <a:tint val="75000"/>
                  </a:prstClr>
                </a:solidFill>
                <a:latin typeface="Calibri"/>
              </a:rPr>
              <a:pPr defTabSz="342900"/>
              <a:t>3</a:t>
            </a:fld>
            <a:endParaRPr lang="en-US" alt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8EB0D8-DECB-48BC-9B32-5E511D127B8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59125" y="1004046"/>
            <a:ext cx="7315200" cy="369493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Standard deduction increased to</a:t>
            </a:r>
          </a:p>
          <a:p>
            <a:r>
              <a:rPr lang="en-US" dirty="0"/>
              <a:t>$25,100 MFJ and QW</a:t>
            </a:r>
          </a:p>
          <a:p>
            <a:r>
              <a:rPr lang="en-US" dirty="0"/>
              <a:t>$18,800 </a:t>
            </a:r>
            <a:r>
              <a:rPr lang="en-US" dirty="0" err="1"/>
              <a:t>HoH</a:t>
            </a:r>
            <a:endParaRPr lang="en-US" dirty="0"/>
          </a:p>
          <a:p>
            <a:r>
              <a:rPr lang="en-US" dirty="0"/>
              <a:t>$12,550 Single and MFS</a:t>
            </a:r>
          </a:p>
          <a:p>
            <a:r>
              <a:rPr lang="en-US" dirty="0"/>
              <a:t>Additional standard deduction amount for age 65 and older and/or blind increased</a:t>
            </a:r>
          </a:p>
          <a:p>
            <a:r>
              <a:rPr lang="en-US" dirty="0"/>
              <a:t>$1,700 S, </a:t>
            </a:r>
            <a:r>
              <a:rPr lang="en-US" dirty="0" err="1"/>
              <a:t>HoH</a:t>
            </a:r>
            <a:endParaRPr lang="en-US" dirty="0"/>
          </a:p>
          <a:p>
            <a:r>
              <a:rPr lang="en-US" dirty="0"/>
              <a:t>$1,350 MFJ, MFS, QW</a:t>
            </a:r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C0D388B-9C06-4D82-B2A6-CE5F17C08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Inflation Adjustments</a:t>
            </a:r>
          </a:p>
        </p:txBody>
      </p:sp>
    </p:spTree>
    <p:extLst>
      <p:ext uri="{BB962C8B-B14F-4D97-AF65-F5344CB8AC3E}">
        <p14:creationId xmlns:p14="http://schemas.microsoft.com/office/powerpoint/2010/main" val="35245122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2F03F0-3C58-4F23-98AD-B03D7D0816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342900"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AZ State Training 2021</a:t>
            </a: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5CA38E2-0893-4E61-A914-43854BAD96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342900"/>
            <a:fld id="{77C2F155-797B-44F8-A140-2870BAD750A0}" type="slidenum">
              <a:rPr lang="en-US" altLang="en-US">
                <a:solidFill>
                  <a:prstClr val="black">
                    <a:tint val="75000"/>
                  </a:prstClr>
                </a:solidFill>
                <a:latin typeface="Calibri"/>
              </a:rPr>
              <a:pPr defTabSz="342900"/>
              <a:t>4</a:t>
            </a:fld>
            <a:endParaRPr lang="en-US" alt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D6BA00-DA8E-4EF2-8E31-27EEEEF8C2E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Dependent standard deduction is the greater of</a:t>
            </a:r>
          </a:p>
          <a:p>
            <a:pPr lvl="1"/>
            <a:r>
              <a:rPr lang="en-US" dirty="0"/>
              <a:t>$1,100 or</a:t>
            </a:r>
          </a:p>
          <a:p>
            <a:pPr lvl="1"/>
            <a:r>
              <a:rPr lang="en-US" dirty="0"/>
              <a:t>Earned income plus $350 not to exceed standard deduction for filing status</a:t>
            </a:r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21C2C0B-BCC0-42E3-AE11-DC1946F36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Dependent Deduction</a:t>
            </a:r>
          </a:p>
        </p:txBody>
      </p:sp>
    </p:spTree>
    <p:extLst>
      <p:ext uri="{BB962C8B-B14F-4D97-AF65-F5344CB8AC3E}">
        <p14:creationId xmlns:p14="http://schemas.microsoft.com/office/powerpoint/2010/main" val="29616594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8291DF4-BB16-4F79-928D-7E25E65023D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342900"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AZ State Training 2021</a:t>
            </a: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7881B0D-CF50-4455-82E7-64E7660438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342900"/>
            <a:fld id="{77C2F155-797B-44F8-A140-2870BAD750A0}" type="slidenum">
              <a:rPr lang="en-US" altLang="en-US">
                <a:solidFill>
                  <a:prstClr val="black">
                    <a:tint val="75000"/>
                  </a:prstClr>
                </a:solidFill>
                <a:latin typeface="Calibri"/>
              </a:rPr>
              <a:pPr defTabSz="342900"/>
              <a:t>5</a:t>
            </a:fld>
            <a:endParaRPr lang="en-US" alt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FD7191-7FBF-40F6-BE64-48315EB38EA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Filing thresholds for most taxpayers is their standard deduction</a:t>
            </a:r>
          </a:p>
          <a:p>
            <a:pPr lvl="1"/>
            <a:r>
              <a:rPr lang="en-US" dirty="0"/>
              <a:t>See exceptions in footnotes to Chart A</a:t>
            </a:r>
          </a:p>
          <a:p>
            <a:pPr lvl="1"/>
            <a:r>
              <a:rPr lang="en-US" dirty="0"/>
              <a:t>Also see Chart C for other situations that must file</a:t>
            </a:r>
          </a:p>
          <a:p>
            <a:r>
              <a:rPr lang="en-US" dirty="0"/>
              <a:t>Filing threshold increased by additional standard deduction amount due to age 65 or older</a:t>
            </a:r>
          </a:p>
          <a:p>
            <a:pPr lvl="1"/>
            <a:r>
              <a:rPr lang="en-US" dirty="0"/>
              <a:t>Filing threshold not increased by additional amount for blindness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01CD5D2-EDAA-40BD-9F7B-763B9EA36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Filing Threshold</a:t>
            </a:r>
          </a:p>
        </p:txBody>
      </p:sp>
    </p:spTree>
    <p:extLst>
      <p:ext uri="{BB962C8B-B14F-4D97-AF65-F5344CB8AC3E}">
        <p14:creationId xmlns:p14="http://schemas.microsoft.com/office/powerpoint/2010/main" val="336386955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8CF270C-A876-4E30-B0C0-595FE7888C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342900"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AZ State Training 2021</a:t>
            </a: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DD18AC-5075-43CC-8CB2-BB6FC3B7F8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342900"/>
            <a:fld id="{77C2F155-797B-44F8-A140-2870BAD750A0}" type="slidenum">
              <a:rPr lang="en-US" altLang="en-US">
                <a:solidFill>
                  <a:prstClr val="black">
                    <a:tint val="75000"/>
                  </a:prstClr>
                </a:solidFill>
                <a:latin typeface="Calibri"/>
              </a:rPr>
              <a:pPr defTabSz="342900"/>
              <a:t>6</a:t>
            </a:fld>
            <a:endParaRPr lang="en-US" alt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A91DB4-4258-4956-9B9A-EA21BB02E24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Business mileage 56¢</a:t>
            </a:r>
          </a:p>
          <a:p>
            <a:r>
              <a:rPr lang="en-US" dirty="0"/>
              <a:t>Medical mileage 16¢</a:t>
            </a:r>
          </a:p>
          <a:p>
            <a:r>
              <a:rPr lang="en-US" dirty="0"/>
              <a:t>Moving mileage for active-duty military 16¢</a:t>
            </a:r>
          </a:p>
          <a:p>
            <a:r>
              <a:rPr lang="en-US" dirty="0"/>
              <a:t>Charitable mileage 14¢</a:t>
            </a:r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07FC686-E390-49DD-B04E-AE29CBC43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Standard Mileage Rates</a:t>
            </a:r>
          </a:p>
        </p:txBody>
      </p:sp>
    </p:spTree>
    <p:extLst>
      <p:ext uri="{BB962C8B-B14F-4D97-AF65-F5344CB8AC3E}">
        <p14:creationId xmlns:p14="http://schemas.microsoft.com/office/powerpoint/2010/main" val="121957213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/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AZ State Training 2021</a:t>
            </a: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/>
            <a:fld id="{F55F77D6-79F1-44C5-B847-739AC599D04A}" type="slidenum">
              <a:rPr lang="en-US" altLang="en-US">
                <a:solidFill>
                  <a:prstClr val="black">
                    <a:tint val="75000"/>
                  </a:prstClr>
                </a:solidFill>
                <a:latin typeface="Calibri"/>
              </a:rPr>
              <a:pPr defTabSz="342900"/>
              <a:t>7</a:t>
            </a:fld>
            <a:endParaRPr lang="en-US" alt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Inflation Adjustments</a:t>
            </a:r>
          </a:p>
        </p:txBody>
      </p:sp>
      <p:pic>
        <p:nvPicPr>
          <p:cNvPr id="8" name="Picture 7" descr="Life of an Educator: Top 10 questions to ask yourself in 201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43151" y="1362582"/>
            <a:ext cx="3200399" cy="3323719"/>
          </a:xfrm>
          <a:prstGeom prst="rect">
            <a:avLst/>
          </a:prstGeom>
        </p:spPr>
      </p:pic>
      <p:sp>
        <p:nvSpPr>
          <p:cNvPr id="25604" name="Text Box 5"/>
          <p:cNvSpPr txBox="1">
            <a:spLocks noChangeArrowheads="1"/>
          </p:cNvSpPr>
          <p:nvPr/>
        </p:nvSpPr>
        <p:spPr bwMode="auto">
          <a:xfrm>
            <a:off x="1085850" y="2343150"/>
            <a:ext cx="291465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rgbClr val="67202F"/>
              </a:buClr>
              <a:buSzPct val="90000"/>
              <a:buFont typeface="Calibri" panose="020F0502020204030204" pitchFamily="34" charset="0"/>
              <a:buChar char="●"/>
              <a:defRPr sz="4000" b="1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984807"/>
              </a:buClr>
              <a:buFont typeface="Calibri" panose="020F0502020204030204" pitchFamily="34" charset="0"/>
              <a:buChar char="−"/>
              <a:defRPr sz="3600" b="1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215968"/>
              </a:buClr>
              <a:buSzPct val="120000"/>
              <a:buFont typeface="Calibri" panose="020F0502020204030204" pitchFamily="34" charset="0"/>
              <a:buChar char="▪"/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ts val="500"/>
              </a:spcBef>
              <a:buFont typeface="Arial" panose="020B0604020202020204" pitchFamily="34" charset="0"/>
              <a:buChar char="•"/>
              <a:defRPr sz="2800" b="1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ts val="500"/>
              </a:spcBef>
              <a:buFont typeface="Arial" panose="020B0604020202020204" pitchFamily="34" charset="0"/>
              <a:buChar char="•"/>
              <a:defRPr sz="2800" b="1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b="1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b="1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b="1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b="1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defTabSz="342900">
              <a:spcBef>
                <a:spcPct val="50000"/>
              </a:spcBef>
              <a:buClrTx/>
              <a:buSzTx/>
              <a:buNone/>
            </a:pPr>
            <a:r>
              <a:rPr lang="en-US" altLang="en-US" sz="3000" dirty="0">
                <a:solidFill>
                  <a:prstClr val="black"/>
                </a:solidFill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25605" name="Text Box 6"/>
          <p:cNvSpPr txBox="1">
            <a:spLocks noChangeArrowheads="1"/>
          </p:cNvSpPr>
          <p:nvPr/>
        </p:nvSpPr>
        <p:spPr bwMode="auto">
          <a:xfrm>
            <a:off x="4972050" y="3143250"/>
            <a:ext cx="291465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rgbClr val="67202F"/>
              </a:buClr>
              <a:buSzPct val="90000"/>
              <a:buFont typeface="Calibri" panose="020F0502020204030204" pitchFamily="34" charset="0"/>
              <a:buChar char="●"/>
              <a:defRPr sz="4000" b="1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984807"/>
              </a:buClr>
              <a:buFont typeface="Calibri" panose="020F0502020204030204" pitchFamily="34" charset="0"/>
              <a:buChar char="−"/>
              <a:defRPr sz="3600" b="1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215968"/>
              </a:buClr>
              <a:buSzPct val="120000"/>
              <a:buFont typeface="Calibri" panose="020F0502020204030204" pitchFamily="34" charset="0"/>
              <a:buChar char="▪"/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ts val="500"/>
              </a:spcBef>
              <a:buFont typeface="Arial" panose="020B0604020202020204" pitchFamily="34" charset="0"/>
              <a:buChar char="•"/>
              <a:defRPr sz="2800" b="1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ts val="500"/>
              </a:spcBef>
              <a:buFont typeface="Arial" panose="020B0604020202020204" pitchFamily="34" charset="0"/>
              <a:buChar char="•"/>
              <a:defRPr sz="2800" b="1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b="1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b="1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b="1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b="1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defTabSz="342900">
              <a:spcBef>
                <a:spcPct val="50000"/>
              </a:spcBef>
              <a:buClrTx/>
              <a:buSzTx/>
              <a:buNone/>
            </a:pPr>
            <a:r>
              <a:rPr lang="en-US" altLang="en-US" sz="3000" dirty="0">
                <a:solidFill>
                  <a:srgbClr val="000000"/>
                </a:solidFill>
                <a:cs typeface="Calibri" panose="020F0502020204030204" pitchFamily="34" charset="0"/>
              </a:rPr>
              <a:t>Comments…</a:t>
            </a:r>
            <a:endParaRPr lang="en-US" altLang="en-US" sz="2400" dirty="0">
              <a:solidFill>
                <a:srgbClr val="000000"/>
              </a:solidFill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NTTC Training – TY2021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Tax Law Changes 2021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78179" y="152098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 Placeholder 5"/>
          <p:cNvSpPr txBox="1">
            <a:spLocks/>
          </p:cNvSpPr>
          <p:nvPr/>
        </p:nvSpPr>
        <p:spPr>
          <a:xfrm>
            <a:off x="2869950" y="1280406"/>
            <a:ext cx="2857247" cy="30170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55985" indent="-255985" algn="l" defTabSz="342892" rtl="0" eaLnBrk="1" latinLnBrk="0" hangingPunct="1">
              <a:spcBef>
                <a:spcPts val="1350"/>
              </a:spcBef>
              <a:buClr>
                <a:srgbClr val="CF2124"/>
              </a:buClr>
              <a:buSzPct val="70000"/>
              <a:buFont typeface="Wingdings" panose="05000000000000000000" pitchFamily="2" charset="2"/>
              <a:buChar char="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53604" algn="l" defTabSz="342892" rtl="0" eaLnBrk="1" latinLnBrk="0" hangingPunct="1">
              <a:spcBef>
                <a:spcPts val="675"/>
              </a:spcBef>
              <a:buClr>
                <a:srgbClr val="CF2124"/>
              </a:buClr>
              <a:buSzPct val="110000"/>
              <a:buFont typeface="Calibri" panose="020F0502020204030204" pitchFamily="34" charset="0"/>
              <a:buChar char="─"/>
              <a:tabLst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1563" indent="-214313" algn="l" defTabSz="342892" rtl="0" eaLnBrk="1" latinLnBrk="0" hangingPunct="1">
              <a:spcBef>
                <a:spcPts val="450"/>
              </a:spcBef>
              <a:buClr>
                <a:srgbClr val="55493F"/>
              </a:buClr>
              <a:buSzPct val="110000"/>
              <a:buFont typeface="Arial"/>
              <a:buChar char="•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20" indent="-171446" algn="l" defTabSz="342892" rtl="0" eaLnBrk="1" latinLnBrk="0" hangingPunct="1">
              <a:spcBef>
                <a:spcPct val="20000"/>
              </a:spcBef>
              <a:buFont typeface="Arial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11" indent="-171446" algn="l" defTabSz="342892" rtl="0" eaLnBrk="1" latinLnBrk="0" hangingPunct="1">
              <a:spcBef>
                <a:spcPct val="20000"/>
              </a:spcBef>
              <a:buFont typeface="Arial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342892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342892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342892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342892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44615" y="1234440"/>
            <a:ext cx="2757743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6865" indent="-285743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Child tax credits</a:t>
            </a:r>
          </a:p>
          <a:p>
            <a:pPr marL="396865" indent="-285743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Earned income credits</a:t>
            </a:r>
          </a:p>
          <a:p>
            <a:pPr marL="396865" indent="-285743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Child and dependent care credits</a:t>
            </a:r>
          </a:p>
          <a:p>
            <a:pPr marL="396865" indent="-285743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Sick and family leave credits</a:t>
            </a:r>
          </a:p>
          <a:p>
            <a:pPr marL="396865" indent="-285743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Premium tax credits</a:t>
            </a:r>
          </a:p>
          <a:p>
            <a:pPr marL="396865" indent="-285743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1099-K reporting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66160" y="1234440"/>
            <a:ext cx="2632668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6865" indent="-285743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Business meals</a:t>
            </a:r>
          </a:p>
          <a:p>
            <a:pPr marL="396865" indent="-285743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Residential energy credits</a:t>
            </a:r>
          </a:p>
          <a:p>
            <a:pPr marL="396865" indent="-285743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Medical deduction floor</a:t>
            </a:r>
          </a:p>
          <a:p>
            <a:pPr marL="396865" indent="-285743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PMI</a:t>
            </a:r>
          </a:p>
          <a:p>
            <a:pPr marL="396865" indent="-285743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Charitable contributions</a:t>
            </a:r>
          </a:p>
          <a:p>
            <a:pPr marL="396865" indent="-285743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EIP3/RRC2021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" y="1234440"/>
            <a:ext cx="2632668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6865" indent="-285743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Forgiveness of student loans</a:t>
            </a:r>
          </a:p>
          <a:p>
            <a:pPr marL="396865" indent="-285743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Discharge of main home debt</a:t>
            </a:r>
          </a:p>
          <a:p>
            <a:pPr marL="396865" indent="-285743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Higher education grants</a:t>
            </a:r>
          </a:p>
          <a:p>
            <a:pPr marL="396865" indent="-285743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Recovery rebates</a:t>
            </a:r>
          </a:p>
          <a:p>
            <a:pPr marL="396865" indent="-285743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Emergency rental assistance</a:t>
            </a:r>
          </a:p>
          <a:p>
            <a:pPr marL="396865" indent="-285743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Education benefits</a:t>
            </a:r>
          </a:p>
        </p:txBody>
      </p:sp>
    </p:spTree>
    <p:extLst>
      <p:ext uri="{BB962C8B-B14F-4D97-AF65-F5344CB8AC3E}">
        <p14:creationId xmlns:p14="http://schemas.microsoft.com/office/powerpoint/2010/main" val="3512231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A86AA52-1539-4D22-B81E-0E544927EAF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AZ State Training 2021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233798-F75C-472F-9687-DE5BD0162A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B042FB-C5A0-4140-9EC3-E8F3BDEE7242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615B40-4BF6-4BDE-A744-5A4993FAC03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400" y="1062990"/>
            <a:ext cx="7315200" cy="3562798"/>
          </a:xfrm>
        </p:spPr>
        <p:txBody>
          <a:bodyPr>
            <a:normAutofit/>
          </a:bodyPr>
          <a:lstStyle/>
          <a:p>
            <a:r>
              <a:rPr lang="en-US" dirty="0"/>
              <a:t>A Daunting List</a:t>
            </a:r>
          </a:p>
          <a:p>
            <a:r>
              <a:rPr lang="en-US" dirty="0"/>
              <a:t>We may not see many of these</a:t>
            </a:r>
          </a:p>
          <a:p>
            <a:r>
              <a:rPr lang="en-US" dirty="0"/>
              <a:t>Counselors need to know where to research</a:t>
            </a:r>
          </a:p>
          <a:p>
            <a:r>
              <a:rPr lang="en-US" dirty="0"/>
              <a:t>Pub 4012 Electronic from NTTC</a:t>
            </a:r>
          </a:p>
          <a:p>
            <a:pPr lvl="1"/>
            <a:r>
              <a:rPr lang="en-US" dirty="0"/>
              <a:t>Kept up to date</a:t>
            </a:r>
          </a:p>
          <a:p>
            <a:pPr lvl="1"/>
            <a:r>
              <a:rPr lang="en-US" dirty="0"/>
              <a:t>Includes Scope notes</a:t>
            </a:r>
          </a:p>
          <a:p>
            <a:pPr lvl="1"/>
            <a:r>
              <a:rPr lang="en-US" dirty="0"/>
              <a:t>Easy to use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200C0F0-341A-4473-A303-A46A5EBF2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 Law Changes 2021</a:t>
            </a:r>
          </a:p>
        </p:txBody>
      </p:sp>
    </p:spTree>
    <p:extLst>
      <p:ext uri="{BB962C8B-B14F-4D97-AF65-F5344CB8AC3E}">
        <p14:creationId xmlns:p14="http://schemas.microsoft.com/office/powerpoint/2010/main" val="149611512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AARPF PPTX Template W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1">
              <a:lumMod val="75000"/>
            </a:schemeClr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ARPF PPTX Template Wide v3.potx" id="{09A11800-1FAA-4462-9884-8560C81008AD}" vid="{C6F55885-FEB7-4C60-8FC5-DEB160FF1D6B}"/>
    </a:ext>
  </a:extLst>
</a:theme>
</file>

<file path=ppt/theme/theme2.xml><?xml version="1.0" encoding="utf-8"?>
<a:theme xmlns:a="http://schemas.openxmlformats.org/drawingml/2006/main" name="2018 Temple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ARPF PPTX Template Wide v2.potx" id="{A309F09A-D3F6-47D0-BBBB-3A71145426D5}" vid="{CFB015DD-FEA0-48F6-AF59-C346941A5F6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AARPF PPTX Template Widescreen</Template>
  <TotalTime>0</TotalTime>
  <Words>1623</Words>
  <Application>Microsoft Office PowerPoint</Application>
  <PresentationFormat>On-screen Show (16:9)</PresentationFormat>
  <Paragraphs>301</Paragraphs>
  <Slides>29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Noto Sans Symbols</vt:lpstr>
      <vt:lpstr>Wingdings</vt:lpstr>
      <vt:lpstr>AARPF PPTX Template Wide</vt:lpstr>
      <vt:lpstr>2018 Templet</vt:lpstr>
      <vt:lpstr>2021 Tax Law Changes </vt:lpstr>
      <vt:lpstr>Topics</vt:lpstr>
      <vt:lpstr>Inflation Adjustments</vt:lpstr>
      <vt:lpstr>Dependent Deduction</vt:lpstr>
      <vt:lpstr>Filing Threshold</vt:lpstr>
      <vt:lpstr>Standard Mileage Rates</vt:lpstr>
      <vt:lpstr>Inflation Adjustments</vt:lpstr>
      <vt:lpstr>Tax Law Changes 2021</vt:lpstr>
      <vt:lpstr>Tax Law Changes 2021</vt:lpstr>
      <vt:lpstr>Tax Law Changes 2021 - Discharge of Debt</vt:lpstr>
      <vt:lpstr>Tax Law Changes 2021 – Higher Education Grants</vt:lpstr>
      <vt:lpstr>Tax Law Changes 2021</vt:lpstr>
      <vt:lpstr>Tax Law Changes 2021</vt:lpstr>
      <vt:lpstr>Tax Law Changes 2021</vt:lpstr>
      <vt:lpstr>Rebate Recovery Credit 2021 (EIP 3)</vt:lpstr>
      <vt:lpstr>EIP 3</vt:lpstr>
      <vt:lpstr>Tax Law Changes 2021</vt:lpstr>
      <vt:lpstr>Tax Law Changes 2021</vt:lpstr>
      <vt:lpstr>Tax Law Changes 2021 </vt:lpstr>
      <vt:lpstr>Why, What and so forth</vt:lpstr>
      <vt:lpstr>More 2021 Tax Law Changes to Come?</vt:lpstr>
      <vt:lpstr>PowerPoint Presentation</vt:lpstr>
      <vt:lpstr>Other Changes for TY 2021</vt:lpstr>
      <vt:lpstr>Required Minimum Distribution Age</vt:lpstr>
      <vt:lpstr>2020 Coronavirus Related Distributions</vt:lpstr>
      <vt:lpstr>Recontribute Retirement Distributions</vt:lpstr>
      <vt:lpstr>Roth IRA for 2021</vt:lpstr>
      <vt:lpstr>Roth IRA Income Limits 2021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2021-01-01T20:51:11Z</dcterms:created>
  <dcterms:modified xsi:type="dcterms:W3CDTF">2021-11-30T15:32:52Z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834309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S9.0.3</vt:lpwstr>
  </property>
</Properties>
</file>